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7" r:id="rId22"/>
    <p:sldId id="288" r:id="rId23"/>
    <p:sldId id="275" r:id="rId24"/>
    <p:sldId id="276" r:id="rId25"/>
    <p:sldId id="277" r:id="rId26"/>
    <p:sldId id="27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5" r:id="rId43"/>
    <p:sldId id="30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572"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EC1428B-60A6-4E15-B1C5-492DDC77A9D2}" type="datetimeFigureOut">
              <a:rPr lang="en-AU" smtClean="0"/>
              <a:t>31/10/2019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67CE635-EA8F-41A4-A297-415C0CA1A5D4}" type="slidenum">
              <a:rPr lang="en-AU" smtClean="0"/>
              <a:t>‹#›</a:t>
            </a:fld>
            <a:endParaRPr lang="en-AU"/>
          </a:p>
        </p:txBody>
      </p:sp>
    </p:spTree>
    <p:extLst>
      <p:ext uri="{BB962C8B-B14F-4D97-AF65-F5344CB8AC3E}">
        <p14:creationId xmlns:p14="http://schemas.microsoft.com/office/powerpoint/2010/main" val="1916602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EC1428B-60A6-4E15-B1C5-492DDC77A9D2}" type="datetimeFigureOut">
              <a:rPr lang="en-AU" smtClean="0"/>
              <a:t>31/10/2019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67CE635-EA8F-41A4-A297-415C0CA1A5D4}" type="slidenum">
              <a:rPr lang="en-AU" smtClean="0"/>
              <a:t>‹#›</a:t>
            </a:fld>
            <a:endParaRPr lang="en-AU"/>
          </a:p>
        </p:txBody>
      </p:sp>
    </p:spTree>
    <p:extLst>
      <p:ext uri="{BB962C8B-B14F-4D97-AF65-F5344CB8AC3E}">
        <p14:creationId xmlns:p14="http://schemas.microsoft.com/office/powerpoint/2010/main" val="322329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EC1428B-60A6-4E15-B1C5-492DDC77A9D2}" type="datetimeFigureOut">
              <a:rPr lang="en-AU" smtClean="0"/>
              <a:t>31/10/2019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67CE635-EA8F-41A4-A297-415C0CA1A5D4}" type="slidenum">
              <a:rPr lang="en-AU" smtClean="0"/>
              <a:t>‹#›</a:t>
            </a:fld>
            <a:endParaRPr lang="en-AU"/>
          </a:p>
        </p:txBody>
      </p:sp>
    </p:spTree>
    <p:extLst>
      <p:ext uri="{BB962C8B-B14F-4D97-AF65-F5344CB8AC3E}">
        <p14:creationId xmlns:p14="http://schemas.microsoft.com/office/powerpoint/2010/main" val="3330551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10/31/2019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665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10/31/2019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567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10/31/2019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17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10/31/2019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8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19715-48A3-40E7-85EC-646C7BE2E1C0}" type="datetimeFigureOut">
              <a:rPr lang="en-US" smtClean="0">
                <a:solidFill>
                  <a:prstClr val="black">
                    <a:tint val="75000"/>
                  </a:prstClr>
                </a:solidFill>
              </a:rPr>
              <a:pPr/>
              <a:t>10/31/2019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477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19715-48A3-40E7-85EC-646C7BE2E1C0}" type="datetimeFigureOut">
              <a:rPr lang="en-US" smtClean="0">
                <a:solidFill>
                  <a:prstClr val="black">
                    <a:tint val="75000"/>
                  </a:prstClr>
                </a:solidFill>
              </a:rPr>
              <a:pPr/>
              <a:t>10/31/2019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573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9715-48A3-40E7-85EC-646C7BE2E1C0}" type="datetimeFigureOut">
              <a:rPr lang="en-US" smtClean="0">
                <a:solidFill>
                  <a:prstClr val="black">
                    <a:tint val="75000"/>
                  </a:prstClr>
                </a:solidFill>
              </a:rPr>
              <a:pPr/>
              <a:t>10/31/2019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750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10/31/2019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49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EC1428B-60A6-4E15-B1C5-492DDC77A9D2}" type="datetimeFigureOut">
              <a:rPr lang="en-AU" smtClean="0"/>
              <a:t>31/10/2019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67CE635-EA8F-41A4-A297-415C0CA1A5D4}" type="slidenum">
              <a:rPr lang="en-AU" smtClean="0"/>
              <a:t>‹#›</a:t>
            </a:fld>
            <a:endParaRPr lang="en-AU"/>
          </a:p>
        </p:txBody>
      </p:sp>
    </p:spTree>
    <p:extLst>
      <p:ext uri="{BB962C8B-B14F-4D97-AF65-F5344CB8AC3E}">
        <p14:creationId xmlns:p14="http://schemas.microsoft.com/office/powerpoint/2010/main" val="297664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10/31/2019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681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10/31/2019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65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10/31/2019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611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31/10/2019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81216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31/10/2019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8563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31/10/2019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96153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31/10/2019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97123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7C6545E-80C5-49B1-8C5A-35BECA499071}" type="datetimeFigureOut">
              <a:rPr lang="ms-MY" smtClean="0">
                <a:solidFill>
                  <a:prstClr val="black">
                    <a:tint val="75000"/>
                  </a:prstClr>
                </a:solidFill>
              </a:rPr>
              <a:pPr/>
              <a:t>31/10/2019</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62115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7C6545E-80C5-49B1-8C5A-35BECA499071}" type="datetimeFigureOut">
              <a:rPr lang="ms-MY" smtClean="0">
                <a:solidFill>
                  <a:prstClr val="black">
                    <a:tint val="75000"/>
                  </a:prstClr>
                </a:solidFill>
              </a:rPr>
              <a:pPr/>
              <a:t>31/10/2019</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42789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6545E-80C5-49B1-8C5A-35BECA499071}" type="datetimeFigureOut">
              <a:rPr lang="ms-MY" smtClean="0">
                <a:solidFill>
                  <a:prstClr val="black">
                    <a:tint val="75000"/>
                  </a:prstClr>
                </a:solidFill>
              </a:rPr>
              <a:pPr/>
              <a:t>31/10/2019</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5422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C1428B-60A6-4E15-B1C5-492DDC77A9D2}" type="datetimeFigureOut">
              <a:rPr lang="en-AU" smtClean="0"/>
              <a:t>31/10/2019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67CE635-EA8F-41A4-A297-415C0CA1A5D4}" type="slidenum">
              <a:rPr lang="en-AU" smtClean="0"/>
              <a:t>‹#›</a:t>
            </a:fld>
            <a:endParaRPr lang="en-AU"/>
          </a:p>
        </p:txBody>
      </p:sp>
    </p:spTree>
    <p:extLst>
      <p:ext uri="{BB962C8B-B14F-4D97-AF65-F5344CB8AC3E}">
        <p14:creationId xmlns:p14="http://schemas.microsoft.com/office/powerpoint/2010/main" val="1870854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31/10/2019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25840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31/10/2019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98657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31/10/2019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23097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31/10/2019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8625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EC1428B-60A6-4E15-B1C5-492DDC77A9D2}" type="datetimeFigureOut">
              <a:rPr lang="en-AU" smtClean="0"/>
              <a:t>31/10/2019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67CE635-EA8F-41A4-A297-415C0CA1A5D4}" type="slidenum">
              <a:rPr lang="en-AU" smtClean="0"/>
              <a:t>‹#›</a:t>
            </a:fld>
            <a:endParaRPr lang="en-AU"/>
          </a:p>
        </p:txBody>
      </p:sp>
    </p:spTree>
    <p:extLst>
      <p:ext uri="{BB962C8B-B14F-4D97-AF65-F5344CB8AC3E}">
        <p14:creationId xmlns:p14="http://schemas.microsoft.com/office/powerpoint/2010/main" val="202875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EC1428B-60A6-4E15-B1C5-492DDC77A9D2}" type="datetimeFigureOut">
              <a:rPr lang="en-AU" smtClean="0"/>
              <a:t>31/10/2019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67CE635-EA8F-41A4-A297-415C0CA1A5D4}" type="slidenum">
              <a:rPr lang="en-AU" smtClean="0"/>
              <a:t>‹#›</a:t>
            </a:fld>
            <a:endParaRPr lang="en-AU"/>
          </a:p>
        </p:txBody>
      </p:sp>
    </p:spTree>
    <p:extLst>
      <p:ext uri="{BB962C8B-B14F-4D97-AF65-F5344CB8AC3E}">
        <p14:creationId xmlns:p14="http://schemas.microsoft.com/office/powerpoint/2010/main" val="175077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EC1428B-60A6-4E15-B1C5-492DDC77A9D2}" type="datetimeFigureOut">
              <a:rPr lang="en-AU" smtClean="0"/>
              <a:t>31/10/2019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67CE635-EA8F-41A4-A297-415C0CA1A5D4}" type="slidenum">
              <a:rPr lang="en-AU" smtClean="0"/>
              <a:t>‹#›</a:t>
            </a:fld>
            <a:endParaRPr lang="en-AU"/>
          </a:p>
        </p:txBody>
      </p:sp>
    </p:spTree>
    <p:extLst>
      <p:ext uri="{BB962C8B-B14F-4D97-AF65-F5344CB8AC3E}">
        <p14:creationId xmlns:p14="http://schemas.microsoft.com/office/powerpoint/2010/main" val="153136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1428B-60A6-4E15-B1C5-492DDC77A9D2}" type="datetimeFigureOut">
              <a:rPr lang="en-AU" smtClean="0"/>
              <a:t>31/10/2019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67CE635-EA8F-41A4-A297-415C0CA1A5D4}" type="slidenum">
              <a:rPr lang="en-AU" smtClean="0"/>
              <a:t>‹#›</a:t>
            </a:fld>
            <a:endParaRPr lang="en-AU"/>
          </a:p>
        </p:txBody>
      </p:sp>
    </p:spTree>
    <p:extLst>
      <p:ext uri="{BB962C8B-B14F-4D97-AF65-F5344CB8AC3E}">
        <p14:creationId xmlns:p14="http://schemas.microsoft.com/office/powerpoint/2010/main" val="29927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C1428B-60A6-4E15-B1C5-492DDC77A9D2}" type="datetimeFigureOut">
              <a:rPr lang="en-AU" smtClean="0"/>
              <a:t>31/10/2019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67CE635-EA8F-41A4-A297-415C0CA1A5D4}" type="slidenum">
              <a:rPr lang="en-AU" smtClean="0"/>
              <a:t>‹#›</a:t>
            </a:fld>
            <a:endParaRPr lang="en-AU"/>
          </a:p>
        </p:txBody>
      </p:sp>
    </p:spTree>
    <p:extLst>
      <p:ext uri="{BB962C8B-B14F-4D97-AF65-F5344CB8AC3E}">
        <p14:creationId xmlns:p14="http://schemas.microsoft.com/office/powerpoint/2010/main" val="260531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C1428B-60A6-4E15-B1C5-492DDC77A9D2}" type="datetimeFigureOut">
              <a:rPr lang="en-AU" smtClean="0"/>
              <a:t>31/10/2019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67CE635-EA8F-41A4-A297-415C0CA1A5D4}" type="slidenum">
              <a:rPr lang="en-AU" smtClean="0"/>
              <a:t>‹#›</a:t>
            </a:fld>
            <a:endParaRPr lang="en-AU"/>
          </a:p>
        </p:txBody>
      </p:sp>
    </p:spTree>
    <p:extLst>
      <p:ext uri="{BB962C8B-B14F-4D97-AF65-F5344CB8AC3E}">
        <p14:creationId xmlns:p14="http://schemas.microsoft.com/office/powerpoint/2010/main" val="261526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1428B-60A6-4E15-B1C5-492DDC77A9D2}" type="datetimeFigureOut">
              <a:rPr lang="en-AU" smtClean="0"/>
              <a:t>31/10/2019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CE635-EA8F-41A4-A297-415C0CA1A5D4}" type="slidenum">
              <a:rPr lang="en-AU" smtClean="0"/>
              <a:t>‹#›</a:t>
            </a:fld>
            <a:endParaRPr lang="en-AU"/>
          </a:p>
        </p:txBody>
      </p:sp>
    </p:spTree>
    <p:extLst>
      <p:ext uri="{BB962C8B-B14F-4D97-AF65-F5344CB8AC3E}">
        <p14:creationId xmlns:p14="http://schemas.microsoft.com/office/powerpoint/2010/main" val="280959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19715-48A3-40E7-85EC-646C7BE2E1C0}" type="datetimeFigureOut">
              <a:rPr lang="en-US" smtClean="0">
                <a:solidFill>
                  <a:prstClr val="black">
                    <a:tint val="75000"/>
                  </a:prstClr>
                </a:solidFill>
              </a:rPr>
              <a:pPr/>
              <a:t>10/31/2019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436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6545E-80C5-49B1-8C5A-35BECA499071}" type="datetimeFigureOut">
              <a:rPr lang="ms-MY" smtClean="0">
                <a:solidFill>
                  <a:prstClr val="black">
                    <a:tint val="75000"/>
                  </a:prstClr>
                </a:solidFill>
              </a:rPr>
              <a:pPr/>
              <a:t>31/10/2019</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11303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 y="1"/>
            <a:ext cx="9130665"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260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517" y="188640"/>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Taala </a:t>
            </a:r>
            <a:endParaRPr lang="sv-SE"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sv-SE"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a:t>
            </a:r>
            <a:r>
              <a:rPr lang="sv-SE"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sv-SE"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 Imran, </a:t>
            </a:r>
            <a:r>
              <a:rPr lang="sv-SE"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 </a:t>
            </a:r>
            <a:r>
              <a:rPr lang="sv-SE"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19</a:t>
            </a:r>
            <a:r>
              <a:rPr lang="sv-SE"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658" y="1628800"/>
            <a:ext cx="9144000" cy="830997"/>
          </a:xfrm>
          <a:prstGeom prst="rect">
            <a:avLst/>
          </a:prstGeom>
          <a:solidFill>
            <a:schemeClr val="bg1">
              <a:alpha val="38000"/>
            </a:schemeClr>
          </a:solidFill>
        </p:spPr>
        <p:txBody>
          <a:bodyPr wrap="square">
            <a:spAutoFit/>
          </a:bodyPr>
          <a:lstStyle/>
          <a:p>
            <a:pPr algn="ctr" rtl="1" fontAlgn="auto">
              <a:spcBef>
                <a:spcPts val="0"/>
              </a:spcBef>
              <a:spcAft>
                <a:spcPts val="0"/>
              </a:spcAft>
              <a:defRPr/>
            </a:pPr>
            <a:r>
              <a:rPr lang="ar-SA" sz="4800" b="1" dirty="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إِنَّ الدِّينَ عِندَ اللَّهِ الْإِسْلَامُ </a:t>
            </a:r>
            <a:r>
              <a:rPr lang="ar-SA" sz="4800" b="1" dirty="0" smtClean="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a:t>
            </a:r>
            <a:endParaRPr lang="ar-SA" sz="4800" b="1" dirty="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endParaRPr>
          </a:p>
        </p:txBody>
      </p:sp>
      <p:sp>
        <p:nvSpPr>
          <p:cNvPr id="5" name="Content Placeholder 2"/>
          <p:cNvSpPr txBox="1">
            <a:spLocks/>
          </p:cNvSpPr>
          <p:nvPr/>
        </p:nvSpPr>
        <p:spPr>
          <a:xfrm>
            <a:off x="145533" y="4005064"/>
            <a:ext cx="8890963" cy="1008112"/>
          </a:xfrm>
          <a:prstGeom prst="rect">
            <a:avLst/>
          </a:prstGeom>
          <a:solidFill>
            <a:schemeClr val="bg1">
              <a:alpha val="53000"/>
            </a:schemeClr>
          </a:solid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 agama (yang benar dan diredai)  </a:t>
            </a:r>
            <a:r>
              <a:rPr lang="ms-MY"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ms-MY"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sisi Allah ialah Islam...” </a:t>
            </a:r>
            <a:endParaRPr lang="ms-MY"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78790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517" y="188640"/>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Itqan</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ul</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Muluk</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sebagai</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penghalang</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kuasa</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penjajah</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barat</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ounded Rectangle 3"/>
          <p:cNvSpPr/>
          <p:nvPr/>
        </p:nvSpPr>
        <p:spPr>
          <a:xfrm>
            <a:off x="323528" y="1340768"/>
            <a:ext cx="6768752" cy="792088"/>
          </a:xfrm>
          <a:prstGeom prst="roundRect">
            <a:avLst/>
          </a:prstGeom>
          <a:blipFill>
            <a:blip r:embed="rId3">
              <a:duotone>
                <a:prstClr val="black"/>
                <a:srgbClr val="00B050">
                  <a:tint val="45000"/>
                  <a:satMod val="400000"/>
                </a:srgbClr>
              </a:duotone>
            </a:blip>
            <a:tile tx="0" ty="0" sx="100000" sy="100000" flip="none" algn="tl"/>
          </a:blipFill>
          <a:scene3d>
            <a:camera prst="orthographicFront">
              <a:rot lat="0" lon="0" rev="0"/>
            </a:camera>
            <a:lightRig rig="threePt" dir="t">
              <a:rot lat="0" lon="0" rev="1200000"/>
            </a:lightRig>
          </a:scene3d>
          <a:sp3d>
            <a:bevelT w="63500" h="25400" prst="artDeco"/>
          </a:sp3d>
        </p:spPr>
        <p:style>
          <a:lnRef idx="0">
            <a:schemeClr val="accent3"/>
          </a:lnRef>
          <a:fillRef idx="3">
            <a:schemeClr val="accent3"/>
          </a:fillRef>
          <a:effectRef idx="3">
            <a:schemeClr val="accent3"/>
          </a:effectRef>
          <a:fontRef idx="minor">
            <a:schemeClr val="lt1"/>
          </a:fontRef>
        </p:style>
        <p:txBody>
          <a:bodyPr rtlCol="0" anchor="ctr"/>
          <a:lstStyle/>
          <a:p>
            <a:pPr algn="ctr"/>
            <a:r>
              <a:rPr lang="ms-MY" sz="2600" b="1" dirty="0" smtClean="0">
                <a:effectLst>
                  <a:glow rad="101600">
                    <a:schemeClr val="tx1">
                      <a:alpha val="60000"/>
                    </a:schemeClr>
                  </a:glow>
                  <a:outerShdw blurRad="38100" dist="38100" dir="2700000" algn="tl">
                    <a:srgbClr val="000000">
                      <a:alpha val="43137"/>
                    </a:srgbClr>
                  </a:outerShdw>
                </a:effectLst>
                <a:latin typeface="+mj-lt"/>
              </a:rPr>
              <a:t>Menjadikan Negeri Terengganu berdaulat dan merdeka dari campur tangan bangsa asing</a:t>
            </a:r>
            <a:endParaRPr lang="ms-MY" sz="2600" b="1" dirty="0">
              <a:effectLst>
                <a:glow rad="101600">
                  <a:schemeClr val="tx1">
                    <a:alpha val="60000"/>
                  </a:schemeClr>
                </a:glow>
                <a:outerShdw blurRad="38100" dist="38100" dir="2700000" algn="tl">
                  <a:srgbClr val="000000">
                    <a:alpha val="43137"/>
                  </a:srgbClr>
                </a:outerShdw>
              </a:effectLst>
              <a:latin typeface="+mj-lt"/>
            </a:endParaRPr>
          </a:p>
        </p:txBody>
      </p:sp>
      <p:sp>
        <p:nvSpPr>
          <p:cNvPr id="5" name="Content Placeholder 2"/>
          <p:cNvSpPr txBox="1">
            <a:spLocks/>
          </p:cNvSpPr>
          <p:nvPr/>
        </p:nvSpPr>
        <p:spPr>
          <a:xfrm>
            <a:off x="665566" y="2636912"/>
            <a:ext cx="8010889" cy="2736304"/>
          </a:xfrm>
          <a:prstGeom prst="rect">
            <a:avLst/>
          </a:prstGeom>
          <a:blipFill>
            <a:blip r:embed="rId4">
              <a:duotone>
                <a:prstClr val="black"/>
                <a:schemeClr val="accent4">
                  <a:lumMod val="20000"/>
                  <a:lumOff val="80000"/>
                  <a:tint val="45000"/>
                  <a:satMod val="400000"/>
                </a:schemeClr>
              </a:duotone>
            </a:blip>
            <a:tile tx="0" ty="0" sx="100000" sy="100000" flip="none" algn="tl"/>
          </a:blipFill>
          <a:scene3d>
            <a:camera prst="orthographicFront"/>
            <a:lightRig rig="threePt" dir="t"/>
          </a:scene3d>
          <a:sp3d>
            <a:bevelT w="114300" prst="artDeco"/>
          </a:sp3d>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 </a:t>
            </a:r>
            <a:r>
              <a:rPr lang="ms-MY"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 lulus dan tiada sah sekali-kali raja membuat perjanjian atau ikhtiar melepas atau menyerahkan negeri dan kerajaannya atau suatu bahagian daripada kuasa kerajaan atau </a:t>
            </a:r>
            <a:r>
              <a:rPr lang="ms-MY" sz="2400"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hukuknya</a:t>
            </a:r>
            <a:r>
              <a:rPr lang="ms-MY"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itu kepada mana-mana kerajaan atau kepada kuasa-kuasa bangsa Eropah itu atau lainnya. </a:t>
            </a:r>
            <a:endParaRPr lang="ms-MY"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Bent-Up Arrow 5"/>
          <p:cNvSpPr/>
          <p:nvPr/>
        </p:nvSpPr>
        <p:spPr>
          <a:xfrm rot="5400000">
            <a:off x="356035" y="1941699"/>
            <a:ext cx="1003387" cy="675076"/>
          </a:xfrm>
          <a:prstGeom prst="bentUpArrow">
            <a:avLst>
              <a:gd name="adj1" fmla="val 30701"/>
              <a:gd name="adj2" fmla="val 25000"/>
              <a:gd name="adj3" fmla="val 25000"/>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578790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517" y="188640"/>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658" y="1787332"/>
            <a:ext cx="9144000" cy="830997"/>
          </a:xfrm>
          <a:prstGeom prst="rect">
            <a:avLst/>
          </a:prstGeom>
          <a:solidFill>
            <a:schemeClr val="bg1">
              <a:alpha val="35000"/>
            </a:schemeClr>
          </a:solidFill>
        </p:spPr>
        <p:txBody>
          <a:bodyPr wrap="square">
            <a:spAutoFit/>
          </a:bodyPr>
          <a:lstStyle/>
          <a:p>
            <a:pPr algn="ctr" rtl="1" fontAlgn="auto">
              <a:spcBef>
                <a:spcPts val="0"/>
              </a:spcBef>
              <a:spcAft>
                <a:spcPts val="0"/>
              </a:spcAft>
              <a:defRPr/>
            </a:pPr>
            <a:r>
              <a:rPr lang="ar-SA" sz="4800" b="1" dirty="0">
                <a:ln w="3175" cmpd="sng">
                  <a:solidFill>
                    <a:schemeClr val="tx1"/>
                  </a:solidFill>
                  <a:prstDash val="solid"/>
                </a:ln>
                <a:effectLst>
                  <a:glow rad="101600">
                    <a:schemeClr val="bg1">
                      <a:alpha val="60000"/>
                    </a:schemeClr>
                  </a:glow>
                </a:effectLst>
                <a:latin typeface="Traditional Arabic" pitchFamily="2" charset="-78"/>
                <a:cs typeface="Traditional Arabic" pitchFamily="2" charset="-78"/>
              </a:rPr>
              <a:t>الإسْلَام يَعْلُو وَلَا يُعْلَى عَلَيه</a:t>
            </a:r>
            <a:endParaRPr lang="ar-SA" sz="1600" b="1" dirty="0">
              <a:ln w="3175" cmpd="sng">
                <a:solidFill>
                  <a:schemeClr val="tx1"/>
                </a:solidFill>
                <a:prstDash val="solid"/>
              </a:ln>
              <a:effectLst>
                <a:glow rad="101600">
                  <a:schemeClr val="bg1">
                    <a:alpha val="60000"/>
                  </a:schemeClr>
                </a:glow>
              </a:effectLst>
              <a:latin typeface="Traditional Arabic" pitchFamily="2" charset="-78"/>
              <a:cs typeface="Traditional Arabic" pitchFamily="2" charset="-78"/>
            </a:endParaRPr>
          </a:p>
        </p:txBody>
      </p:sp>
      <p:sp>
        <p:nvSpPr>
          <p:cNvPr id="5" name="Content Placeholder 2"/>
          <p:cNvSpPr txBox="1">
            <a:spLocks/>
          </p:cNvSpPr>
          <p:nvPr/>
        </p:nvSpPr>
        <p:spPr>
          <a:xfrm>
            <a:off x="-6867" y="4141618"/>
            <a:ext cx="9178995" cy="972108"/>
          </a:xfrm>
          <a:prstGeom prst="rect">
            <a:avLst/>
          </a:prstGeom>
          <a:solidFill>
            <a:schemeClr val="bg1">
              <a:alpha val="52000"/>
            </a:schemeClr>
          </a:solid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Tinggi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Agama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Mulia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Darinya</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78790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8583" y="260648"/>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effectLst>
              </a:rPr>
              <a:t>Gabungan</a:t>
            </a:r>
            <a:r>
              <a:rPr lang="en-US" sz="3200" b="1" dirty="0" smtClean="0">
                <a:solidFill>
                  <a:schemeClr val="bg1"/>
                </a:solidFill>
                <a:effectLst>
                  <a:glow rad="101600">
                    <a:schemeClr val="tx1">
                      <a:alpha val="60000"/>
                    </a:schemeClr>
                  </a:glow>
                </a:effectLst>
              </a:rPr>
              <a:t> </a:t>
            </a:r>
            <a:r>
              <a:rPr lang="en-US" sz="3200" b="1" dirty="0" err="1" smtClean="0">
                <a:solidFill>
                  <a:schemeClr val="bg1"/>
                </a:solidFill>
                <a:effectLst>
                  <a:glow rad="101600">
                    <a:schemeClr val="tx1">
                      <a:alpha val="60000"/>
                    </a:schemeClr>
                  </a:glow>
                </a:effectLst>
              </a:rPr>
              <a:t>Golongan</a:t>
            </a:r>
            <a:r>
              <a:rPr lang="en-US" sz="3200" b="1" dirty="0" smtClean="0">
                <a:solidFill>
                  <a:schemeClr val="bg1"/>
                </a:solidFill>
                <a:effectLst>
                  <a:glow rad="101600">
                    <a:schemeClr val="tx1">
                      <a:alpha val="60000"/>
                    </a:schemeClr>
                  </a:glow>
                </a:effectLst>
              </a:rPr>
              <a:t> </a:t>
            </a:r>
            <a:r>
              <a:rPr lang="en-US" sz="3200" b="1" dirty="0" err="1" smtClean="0">
                <a:solidFill>
                  <a:schemeClr val="bg1"/>
                </a:solidFill>
                <a:effectLst>
                  <a:glow rad="101600">
                    <a:schemeClr val="tx1">
                      <a:alpha val="60000"/>
                    </a:schemeClr>
                  </a:glow>
                </a:effectLst>
              </a:rPr>
              <a:t>Umara</a:t>
            </a:r>
            <a:r>
              <a:rPr lang="en-US" sz="3200" b="1" dirty="0" smtClean="0">
                <a:solidFill>
                  <a:schemeClr val="bg1"/>
                </a:solidFill>
                <a:effectLst>
                  <a:glow rad="101600">
                    <a:schemeClr val="tx1">
                      <a:alpha val="60000"/>
                    </a:schemeClr>
                  </a:glow>
                </a:effectLst>
              </a:rPr>
              <a:t>’ Dan </a:t>
            </a:r>
            <a:r>
              <a:rPr lang="en-US" sz="3200" b="1" dirty="0" err="1" smtClean="0">
                <a:solidFill>
                  <a:schemeClr val="bg1"/>
                </a:solidFill>
                <a:effectLst>
                  <a:glow rad="101600">
                    <a:schemeClr val="tx1">
                      <a:alpha val="60000"/>
                    </a:schemeClr>
                  </a:glow>
                </a:effectLst>
              </a:rPr>
              <a:t>Ulama</a:t>
            </a:r>
            <a:r>
              <a:rPr lang="en-US" sz="3200" b="1" dirty="0" smtClean="0">
                <a:solidFill>
                  <a:schemeClr val="bg1"/>
                </a:solidFill>
                <a:effectLst>
                  <a:glow rad="101600">
                    <a:schemeClr val="tx1">
                      <a:alpha val="60000"/>
                    </a:schemeClr>
                  </a:glow>
                </a:effectLst>
              </a:rPr>
              <a:t>’ </a:t>
            </a:r>
          </a:p>
          <a:p>
            <a:r>
              <a:rPr lang="en-US" sz="3200" b="1" dirty="0" smtClean="0">
                <a:solidFill>
                  <a:schemeClr val="bg1"/>
                </a:solidFill>
                <a:effectLst>
                  <a:glow rad="101600">
                    <a:schemeClr val="tx1">
                      <a:alpha val="60000"/>
                    </a:schemeClr>
                  </a:glow>
                </a:effectLst>
              </a:rPr>
              <a:t>Di </a:t>
            </a:r>
            <a:r>
              <a:rPr lang="en-US" sz="3200" b="1" dirty="0" err="1" smtClean="0">
                <a:solidFill>
                  <a:schemeClr val="bg1"/>
                </a:solidFill>
                <a:effectLst>
                  <a:glow rad="101600">
                    <a:schemeClr val="tx1">
                      <a:alpha val="60000"/>
                    </a:schemeClr>
                  </a:glow>
                </a:effectLst>
              </a:rPr>
              <a:t>Negeri</a:t>
            </a:r>
            <a:r>
              <a:rPr lang="en-US" sz="3200" b="1" dirty="0" smtClean="0">
                <a:solidFill>
                  <a:schemeClr val="bg1"/>
                </a:solidFill>
                <a:effectLst>
                  <a:glow rad="101600">
                    <a:schemeClr val="tx1">
                      <a:alpha val="60000"/>
                    </a:schemeClr>
                  </a:glow>
                </a:effectLst>
              </a:rPr>
              <a:t> Terengganu</a:t>
            </a:r>
            <a:endParaRPr lang="ms-MY" sz="3200" b="1" dirty="0">
              <a:solidFill>
                <a:schemeClr val="bg1"/>
              </a:solidFill>
              <a:effectLst>
                <a:glow rad="101600">
                  <a:schemeClr val="tx1">
                    <a:alpha val="60000"/>
                  </a:schemeClr>
                </a:glow>
              </a:effectLst>
            </a:endParaRPr>
          </a:p>
        </p:txBody>
      </p:sp>
      <p:sp>
        <p:nvSpPr>
          <p:cNvPr id="4" name="Rounded Rectangle 3"/>
          <p:cNvSpPr/>
          <p:nvPr/>
        </p:nvSpPr>
        <p:spPr>
          <a:xfrm>
            <a:off x="323528" y="1268760"/>
            <a:ext cx="8568952" cy="10801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ms-MY" sz="26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jalinan </a:t>
            </a:r>
            <a:r>
              <a:rPr lang="ms-MY" sz="2600" b="1" dirty="0">
                <a:solidFill>
                  <a:schemeClr val="bg1"/>
                </a:solidFill>
                <a:effectLst>
                  <a:glow rad="101600">
                    <a:schemeClr val="tx1">
                      <a:alpha val="60000"/>
                    </a:schemeClr>
                  </a:glow>
                  <a:outerShdw blurRad="38100" dist="38100" dir="2700000" algn="tl">
                    <a:srgbClr val="000000">
                      <a:alpha val="43137"/>
                    </a:srgbClr>
                  </a:outerShdw>
                </a:effectLst>
                <a:latin typeface="+mj-lt"/>
              </a:rPr>
              <a:t>kearifan dan kebijaksanaan antara Sultan dan para Ulama </a:t>
            </a:r>
            <a:r>
              <a:rPr lang="ms-MY" sz="26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Terengganu</a:t>
            </a:r>
            <a:endParaRPr lang="ms-MY" sz="26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5" name="Rounded Rectangle 4"/>
          <p:cNvSpPr/>
          <p:nvPr/>
        </p:nvSpPr>
        <p:spPr>
          <a:xfrm>
            <a:off x="323528" y="2492897"/>
            <a:ext cx="8568952" cy="13681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ms-MY" sz="2800" b="1" dirty="0" smtClean="0">
                <a:solidFill>
                  <a:schemeClr val="bg1"/>
                </a:solidFill>
                <a:effectLst>
                  <a:glow rad="101600">
                    <a:schemeClr val="tx1">
                      <a:alpha val="60000"/>
                    </a:schemeClr>
                  </a:glow>
                  <a:outerShdw blurRad="38100" dist="38100" dir="2700000" algn="tl">
                    <a:srgbClr val="000000">
                      <a:alpha val="43137"/>
                    </a:srgbClr>
                  </a:outerShdw>
                </a:effectLst>
              </a:rPr>
              <a:t>bersungguh-sungguh </a:t>
            </a:r>
            <a:r>
              <a:rPr lang="ms-MY" sz="2800" b="1" dirty="0">
                <a:solidFill>
                  <a:schemeClr val="bg1"/>
                </a:solidFill>
                <a:effectLst>
                  <a:glow rad="101600">
                    <a:schemeClr val="tx1">
                      <a:alpha val="60000"/>
                    </a:schemeClr>
                  </a:glow>
                  <a:outerShdw blurRad="38100" dist="38100" dir="2700000" algn="tl">
                    <a:srgbClr val="000000">
                      <a:alpha val="43137"/>
                    </a:srgbClr>
                  </a:outerShdw>
                </a:effectLst>
              </a:rPr>
              <a:t>untuk melihat negeri Terengganu berkembang sebagai sebuah negeri yang makmur berpaksikan agama Islam. </a:t>
            </a:r>
          </a:p>
        </p:txBody>
      </p:sp>
      <p:sp>
        <p:nvSpPr>
          <p:cNvPr id="6" name="Curved Left Arrow 5"/>
          <p:cNvSpPr/>
          <p:nvPr/>
        </p:nvSpPr>
        <p:spPr>
          <a:xfrm>
            <a:off x="8604448" y="1936975"/>
            <a:ext cx="504056" cy="843953"/>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solidFill>
                <a:schemeClr val="tx1"/>
              </a:solidFill>
            </a:endParaRPr>
          </a:p>
        </p:txBody>
      </p:sp>
      <p:sp>
        <p:nvSpPr>
          <p:cNvPr id="7" name="Content Placeholder 2"/>
          <p:cNvSpPr txBox="1">
            <a:spLocks/>
          </p:cNvSpPr>
          <p:nvPr/>
        </p:nvSpPr>
        <p:spPr>
          <a:xfrm>
            <a:off x="611560" y="4077072"/>
            <a:ext cx="8010889" cy="1584176"/>
          </a:xfrm>
          <a:prstGeom prst="rect">
            <a:avLst/>
          </a:prstGeom>
          <a:blipFill>
            <a:blip r:embed="rId3">
              <a:duotone>
                <a:prstClr val="black"/>
                <a:schemeClr val="accent4">
                  <a:lumMod val="20000"/>
                  <a:lumOff val="80000"/>
                  <a:tint val="45000"/>
                  <a:satMod val="400000"/>
                </a:schemeClr>
              </a:duotone>
            </a:blip>
            <a:tile tx="0" ty="0" sx="100000" sy="100000" flip="none" algn="tl"/>
          </a:blipFill>
          <a:scene3d>
            <a:camera prst="orthographicFront"/>
            <a:lightRig rig="threePt" dir="t"/>
          </a:scene3d>
          <a:sp3d>
            <a:bevelT w="114300" prst="artDeco"/>
          </a:sp3d>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ms-MY"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Undang-undang Tubuh Negeri Terengganu” </a:t>
            </a:r>
            <a:r>
              <a:rPr lang="ms-MY"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berjaya </a:t>
            </a:r>
            <a:r>
              <a:rPr lang="ms-MY"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mempertahankan kedaulatan Negeri Terengganu dari campur tangan luar demi kesejahteraan rakyat</a:t>
            </a:r>
            <a:endParaRPr lang="ms-MY"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78790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517" y="188640"/>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Taala </a:t>
            </a:r>
            <a:endParaRPr lang="sv-SE"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sv-SE"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a:t>
            </a:r>
            <a:r>
              <a:rPr lang="sv-SE"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sv-SE"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Faatir, </a:t>
            </a:r>
            <a:r>
              <a:rPr lang="sv-SE"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 </a:t>
            </a:r>
            <a:r>
              <a:rPr lang="sv-SE"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28:</a:t>
            </a:r>
            <a:endParaRPr lang="ms-MY"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658" y="2165955"/>
            <a:ext cx="9144000" cy="830997"/>
          </a:xfrm>
          <a:prstGeom prst="rect">
            <a:avLst/>
          </a:prstGeom>
          <a:solidFill>
            <a:schemeClr val="bg1">
              <a:alpha val="38000"/>
            </a:schemeClr>
          </a:solidFill>
        </p:spPr>
        <p:txBody>
          <a:bodyPr wrap="square">
            <a:spAutoFit/>
          </a:bodyPr>
          <a:lstStyle/>
          <a:p>
            <a:pPr algn="ctr" rtl="1" fontAlgn="auto">
              <a:spcBef>
                <a:spcPts val="0"/>
              </a:spcBef>
              <a:spcAft>
                <a:spcPts val="0"/>
              </a:spcAft>
              <a:defRPr/>
            </a:pPr>
            <a:r>
              <a:rPr lang="ar-SA" sz="4800" b="1" dirty="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إِنَّمَا يَخْشَى اللَّهَ مِنْ عِبَادِهِ الْعُلَمَاءُ ۗ إِنَّ اللَّهَ عَزِيزٌ غَفُورٌ</a:t>
            </a:r>
            <a:endParaRPr lang="ar-SA" sz="4800" b="1" dirty="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endParaRPr>
          </a:p>
        </p:txBody>
      </p:sp>
      <p:sp>
        <p:nvSpPr>
          <p:cNvPr id="5" name="Content Placeholder 2"/>
          <p:cNvSpPr txBox="1">
            <a:spLocks/>
          </p:cNvSpPr>
          <p:nvPr/>
        </p:nvSpPr>
        <p:spPr>
          <a:xfrm>
            <a:off x="145533" y="4005064"/>
            <a:ext cx="8890963" cy="2160240"/>
          </a:xfrm>
          <a:prstGeom prst="rect">
            <a:avLst/>
          </a:prstGeom>
          <a:solidFill>
            <a:schemeClr val="bg1">
              <a:alpha val="53000"/>
            </a:schemeClr>
          </a:solid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“Sebenarnya yang menaruh bimbang dan takut (melanggar perintah) Allah dari kalangan </a:t>
            </a:r>
            <a:r>
              <a:rPr lang="ms-MY" sz="2400"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hamba-hambaNya</a:t>
            </a:r>
            <a:r>
              <a:rPr lang="ms-MY"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hanyalah orang-orang yang berilmu. Sesungguhnya Allah Maha Kuasa, lagi Maha Pengampun”.</a:t>
            </a:r>
            <a:endParaRPr lang="ms-MY"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78790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3131840" y="1412776"/>
            <a:ext cx="5544616" cy="1008112"/>
          </a:xfrm>
          <a:prstGeom prst="roundRect">
            <a:avLst/>
          </a:prstGeom>
          <a:blipFill>
            <a:blip r:embed="rId3">
              <a:duotone>
                <a:prstClr val="black"/>
                <a:srgbClr val="FFFF00">
                  <a:tint val="45000"/>
                  <a:satMod val="400000"/>
                </a:srgbClr>
              </a:duotone>
            </a:blip>
            <a:tile tx="0" ty="0" sx="100000" sy="100000" flip="none" algn="tl"/>
          </a:blip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Tegas dan bersemangat  untuk pertahan dan amalkan Islam</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4" name="Right Arrow 3"/>
          <p:cNvSpPr/>
          <p:nvPr/>
        </p:nvSpPr>
        <p:spPr>
          <a:xfrm>
            <a:off x="2555776" y="1717696"/>
            <a:ext cx="504056" cy="487168"/>
          </a:xfrm>
          <a:prstGeom prst="rightArrow">
            <a:avLst/>
          </a:prstGeom>
          <a:solidFill>
            <a:srgbClr val="FF0000"/>
          </a:solid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ms-MY"/>
          </a:p>
        </p:txBody>
      </p:sp>
      <p:sp>
        <p:nvSpPr>
          <p:cNvPr id="5" name="Rectangle 4"/>
          <p:cNvSpPr/>
          <p:nvPr/>
        </p:nvSpPr>
        <p:spPr>
          <a:xfrm>
            <a:off x="372417" y="-27384"/>
            <a:ext cx="8352928"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Mencontohi</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Kehebatan</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dan</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Kebijaksanaan</a:t>
            </a:r>
            <a:endParaRPr lang="ms-MY" sz="3200" b="1" dirty="0">
              <a:effectLst>
                <a:glow rad="101600">
                  <a:schemeClr val="tx1">
                    <a:alpha val="60000"/>
                  </a:schemeClr>
                </a:glow>
                <a:outerShdw blurRad="38100" dist="38100" dir="2700000" algn="tl">
                  <a:srgbClr val="000000">
                    <a:alpha val="43137"/>
                  </a:srgbClr>
                </a:outerShdw>
              </a:effectLst>
              <a:latin typeface="+mj-lt"/>
            </a:endParaRPr>
          </a:p>
        </p:txBody>
      </p:sp>
      <p:sp>
        <p:nvSpPr>
          <p:cNvPr id="6" name="Rounded Rectangle 5"/>
          <p:cNvSpPr/>
          <p:nvPr/>
        </p:nvSpPr>
        <p:spPr>
          <a:xfrm>
            <a:off x="755576" y="2636913"/>
            <a:ext cx="6768752" cy="10801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ms-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Idealogi</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Barat banyak menjajah dan merosakkan akal fikiran </a:t>
            </a:r>
            <a:endPar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7" name="Rectangle 6"/>
          <p:cNvSpPr/>
          <p:nvPr/>
        </p:nvSpPr>
        <p:spPr>
          <a:xfrm>
            <a:off x="755576" y="3861048"/>
            <a:ext cx="6768752" cy="936104"/>
          </a:xfrm>
          <a:prstGeom prst="rect">
            <a:avLst/>
          </a:prstGeom>
          <a:blipFill>
            <a:blip r:embed="rId4">
              <a:duotone>
                <a:prstClr val="black"/>
                <a:schemeClr val="accent3">
                  <a:lumMod val="20000"/>
                  <a:lumOff val="80000"/>
                  <a:tint val="45000"/>
                  <a:satMod val="400000"/>
                </a:schemeClr>
              </a:duotone>
            </a:blip>
            <a:tile tx="0" ty="0" sx="100000" sy="100000" flip="none" algn="tl"/>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i="1" dirty="0" smtClean="0">
                <a:effectLst>
                  <a:glow rad="101600">
                    <a:schemeClr val="tx1">
                      <a:alpha val="60000"/>
                    </a:schemeClr>
                  </a:glow>
                  <a:outerShdw blurRad="38100" dist="38100" dir="2700000" algn="tl">
                    <a:srgbClr val="000000">
                      <a:alpha val="43137"/>
                    </a:srgbClr>
                  </a:outerShdw>
                </a:effectLst>
                <a:latin typeface="+mj-lt"/>
              </a:rPr>
              <a:t>Segala masalah dalam dunia adalah berpunca dari kegagalan ideologi Barat</a:t>
            </a:r>
            <a:endParaRPr lang="ms-MY" sz="2400" b="1" i="1" dirty="0">
              <a:effectLst>
                <a:glow rad="101600">
                  <a:schemeClr val="tx1">
                    <a:alpha val="60000"/>
                  </a:schemeClr>
                </a:glow>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578790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2314" y="44624"/>
            <a:ext cx="9144000" cy="750975"/>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urved Right Arrow 3"/>
          <p:cNvSpPr/>
          <p:nvPr/>
        </p:nvSpPr>
        <p:spPr>
          <a:xfrm>
            <a:off x="546489" y="4281838"/>
            <a:ext cx="739820" cy="666074"/>
          </a:xfrm>
          <a:prstGeom prst="curv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5" name="Rectangle 4"/>
          <p:cNvSpPr/>
          <p:nvPr/>
        </p:nvSpPr>
        <p:spPr>
          <a:xfrm>
            <a:off x="1115616" y="4251984"/>
            <a:ext cx="7272808" cy="1769304"/>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hayati </a:t>
            </a:r>
            <a:r>
              <a:rPr lang="ms-MY" sz="2400" b="1" dirty="0">
                <a:effectLst>
                  <a:glow rad="101600">
                    <a:schemeClr val="tx1">
                      <a:alpha val="60000"/>
                    </a:schemeClr>
                  </a:glow>
                  <a:outerShdw blurRad="38100" dist="38100" dir="2700000" algn="tl">
                    <a:srgbClr val="000000">
                      <a:alpha val="43137"/>
                    </a:srgbClr>
                  </a:outerShdw>
                </a:effectLst>
                <a:latin typeface="+mj-lt"/>
              </a:rPr>
              <a:t>perjuangan ini dan mengembalikan kegemilangannya dengan mengambil pengajaran, iktibar dan panduan dari sejarah milik umat Islam di Terengganu ini. </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6" name="Curved Right Arrow 5"/>
          <p:cNvSpPr/>
          <p:nvPr/>
        </p:nvSpPr>
        <p:spPr>
          <a:xfrm>
            <a:off x="546489" y="1299656"/>
            <a:ext cx="739820" cy="666074"/>
          </a:xfrm>
          <a:prstGeom prst="curv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7" name="Curved Right Arrow 6"/>
          <p:cNvSpPr/>
          <p:nvPr/>
        </p:nvSpPr>
        <p:spPr>
          <a:xfrm>
            <a:off x="546489" y="2739816"/>
            <a:ext cx="739820" cy="666074"/>
          </a:xfrm>
          <a:prstGeom prst="curv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Rectangle 7"/>
          <p:cNvSpPr/>
          <p:nvPr/>
        </p:nvSpPr>
        <p:spPr>
          <a:xfrm>
            <a:off x="1120431" y="2739816"/>
            <a:ext cx="7267993" cy="1296144"/>
          </a:xfrm>
          <a:prstGeom prst="rect">
            <a:avLst/>
          </a:prstGeom>
          <a:solidFill>
            <a:srgbClr val="FF99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ms-MY" sz="2400" b="1" dirty="0" err="1" smtClean="0">
                <a:effectLst>
                  <a:glow rad="101600">
                    <a:schemeClr val="tx1">
                      <a:alpha val="60000"/>
                    </a:schemeClr>
                  </a:glow>
                  <a:outerShdw blurRad="38100" dist="38100" dir="2700000" algn="tl">
                    <a:srgbClr val="000000">
                      <a:alpha val="43137"/>
                    </a:srgbClr>
                  </a:outerShdw>
                </a:effectLst>
                <a:latin typeface="+mj-lt"/>
              </a:rPr>
              <a:t>Itqanul</a:t>
            </a:r>
            <a:r>
              <a:rPr lang="ms-MY" sz="2400" b="1" dirty="0" smtClean="0">
                <a:effectLst>
                  <a:glow rad="101600">
                    <a:schemeClr val="tx1">
                      <a:alpha val="60000"/>
                    </a:schemeClr>
                  </a:glow>
                  <a:outerShdw blurRad="38100" dist="38100" dir="2700000" algn="tl">
                    <a:srgbClr val="000000">
                      <a:alpha val="43137"/>
                    </a:srgbClr>
                  </a:outerShdw>
                </a:effectLst>
                <a:latin typeface="+mj-lt"/>
              </a:rPr>
              <a:t> </a:t>
            </a:r>
            <a:r>
              <a:rPr lang="ms-MY" sz="2400" b="1" dirty="0">
                <a:effectLst>
                  <a:glow rad="101600">
                    <a:schemeClr val="tx1">
                      <a:alpha val="60000"/>
                    </a:schemeClr>
                  </a:glow>
                  <a:outerShdw blurRad="38100" dist="38100" dir="2700000" algn="tl">
                    <a:srgbClr val="000000">
                      <a:alpha val="43137"/>
                    </a:srgbClr>
                  </a:outerShdw>
                </a:effectLst>
                <a:latin typeface="+mj-lt"/>
              </a:rPr>
              <a:t>muluk ini merupakan warisan kehebatan dan kebijaksanaan nenek moyang kita terdahulu dalam meninggikan kedaulatan agama Islam di negeri </a:t>
            </a:r>
            <a:r>
              <a:rPr lang="ms-MY" sz="2400" b="1" dirty="0" smtClean="0">
                <a:effectLst>
                  <a:glow rad="101600">
                    <a:schemeClr val="tx1">
                      <a:alpha val="60000"/>
                    </a:schemeClr>
                  </a:glow>
                  <a:outerShdw blurRad="38100" dist="38100" dir="2700000" algn="tl">
                    <a:srgbClr val="000000">
                      <a:alpha val="43137"/>
                    </a:srgbClr>
                  </a:outerShdw>
                </a:effectLst>
                <a:latin typeface="+mj-lt"/>
              </a:rPr>
              <a:t>ini</a:t>
            </a:r>
            <a:r>
              <a:rPr lang="ms-MY" sz="2400" b="1" dirty="0">
                <a:effectLst>
                  <a:glow rad="101600">
                    <a:schemeClr val="tx1">
                      <a:alpha val="60000"/>
                    </a:schemeClr>
                  </a:glow>
                  <a:outerShdw blurRad="38100" dist="38100" dir="2700000" algn="tl">
                    <a:srgbClr val="000000">
                      <a:alpha val="43137"/>
                    </a:srgbClr>
                  </a:outerShdw>
                </a:effectLst>
                <a:latin typeface="+mj-lt"/>
              </a:rPr>
              <a:t>. </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9" name="Rectangle 8"/>
          <p:cNvSpPr/>
          <p:nvPr/>
        </p:nvSpPr>
        <p:spPr>
          <a:xfrm>
            <a:off x="1115616" y="1299656"/>
            <a:ext cx="7272808" cy="1224136"/>
          </a:xfrm>
          <a:prstGeom prst="rect">
            <a:avLst/>
          </a:prstGeom>
          <a:solidFill>
            <a:schemeClr val="accent4">
              <a:lumMod val="60000"/>
              <a:lumOff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ms-MY" sz="2400" b="1" dirty="0">
                <a:effectLst>
                  <a:glow rad="101600">
                    <a:schemeClr val="tx1">
                      <a:alpha val="60000"/>
                    </a:schemeClr>
                  </a:glow>
                  <a:outerShdw blurRad="38100" dist="38100" dir="2700000" algn="tl">
                    <a:srgbClr val="000000">
                      <a:alpha val="43137"/>
                    </a:srgbClr>
                  </a:outerShdw>
                </a:effectLst>
                <a:latin typeface="+mj-lt"/>
              </a:rPr>
              <a:t>mempertahankan agama Islam kita dan mengamalkannya dalam kehidupan seharian. </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578790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517" y="116632"/>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Surah </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Ali Imran </a:t>
            </a:r>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85:</a:t>
            </a:r>
            <a:endParaRPr lang="ms-MY"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659" y="1484784"/>
            <a:ext cx="9157175" cy="1569660"/>
          </a:xfrm>
          <a:prstGeom prst="rect">
            <a:avLst/>
          </a:prstGeom>
          <a:solidFill>
            <a:schemeClr val="bg1">
              <a:alpha val="29000"/>
            </a:schemeClr>
          </a:solidFill>
        </p:spPr>
        <p:txBody>
          <a:bodyPr wrap="square">
            <a:spAutoFit/>
          </a:bodyPr>
          <a:lstStyle/>
          <a:p>
            <a:pPr algn="ctr" rtl="1" fontAlgn="auto">
              <a:spcBef>
                <a:spcPts val="0"/>
              </a:spcBef>
              <a:spcAft>
                <a:spcPts val="0"/>
              </a:spcAft>
              <a:defRPr/>
            </a:pPr>
            <a:r>
              <a:rPr lang="ar-SA" sz="4800" b="1" dirty="0">
                <a:ln w="3175" cmpd="sng">
                  <a:noFill/>
                  <a:prstDash val="solid"/>
                </a:ln>
                <a:effectLst>
                  <a:glow rad="101600">
                    <a:schemeClr val="bg1">
                      <a:alpha val="60000"/>
                    </a:schemeClr>
                  </a:glow>
                </a:effectLst>
                <a:latin typeface="Traditional Arabic" pitchFamily="2" charset="-78"/>
                <a:cs typeface="Traditional Arabic" pitchFamily="2" charset="-78"/>
              </a:rPr>
              <a:t>وَمَن يَبْتَغِ غَيْرَ الْإِسْلَامِ دِينًا فَلَن يُقْبَلَ مِنْهُ وَهُوَ فِي الْآخِرَةِ مِنَ الْخَاسِرِينَ</a:t>
            </a:r>
            <a:endParaRPr lang="ar-SA" sz="2000" b="1" dirty="0">
              <a:ln w="3175" cmpd="sng">
                <a:noFill/>
                <a:prstDash val="solid"/>
              </a:ln>
              <a:effectLst>
                <a:glow rad="101600">
                  <a:schemeClr val="bg1">
                    <a:alpha val="60000"/>
                  </a:schemeClr>
                </a:glow>
              </a:effectLst>
              <a:latin typeface="Traditional Arabic" pitchFamily="2" charset="-78"/>
              <a:cs typeface="Traditional Arabic" pitchFamily="2" charset="-78"/>
            </a:endParaRPr>
          </a:p>
        </p:txBody>
      </p:sp>
      <p:sp>
        <p:nvSpPr>
          <p:cNvPr id="5" name="Content Placeholder 2"/>
          <p:cNvSpPr txBox="1">
            <a:spLocks/>
          </p:cNvSpPr>
          <p:nvPr/>
        </p:nvSpPr>
        <p:spPr>
          <a:xfrm>
            <a:off x="-6867" y="3789040"/>
            <a:ext cx="9178995" cy="1008112"/>
          </a:xfrm>
          <a:prstGeom prst="rect">
            <a:avLst/>
          </a:prstGeom>
          <a:blipFill>
            <a:blip r:embed="rId3">
              <a:duotone>
                <a:prstClr val="black"/>
                <a:schemeClr val="accent4">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000" i="1" dirty="0">
                <a:solidFill>
                  <a:schemeClr val="bg1"/>
                </a:solidFill>
                <a:effectLst>
                  <a:glow rad="101600">
                    <a:schemeClr val="tx1">
                      <a:alpha val="60000"/>
                    </a:schemeClr>
                  </a:glow>
                </a:effectLst>
                <a:latin typeface="Arial Black" pitchFamily="34" charset="0"/>
              </a:rPr>
              <a:t>“Dan sesiapa yang mencari agama selain agama Islam, maka tidak akan diterima daripadanya, dan ia pada hari Akhirat kelak dari orang yang rugi.</a:t>
            </a:r>
            <a:endParaRPr lang="ms-MY" sz="2400" i="1" dirty="0">
              <a:solidFill>
                <a:schemeClr val="bg1"/>
              </a:solidFill>
              <a:effectLst>
                <a:glow rad="101600">
                  <a:schemeClr val="tx1">
                    <a:alpha val="60000"/>
                  </a:schemeClr>
                </a:glow>
              </a:effectLst>
              <a:latin typeface="Arial Black" pitchFamily="34" charset="0"/>
            </a:endParaRPr>
          </a:p>
        </p:txBody>
      </p:sp>
    </p:spTree>
    <p:extLst>
      <p:ext uri="{BB962C8B-B14F-4D97-AF65-F5344CB8AC3E}">
        <p14:creationId xmlns:p14="http://schemas.microsoft.com/office/powerpoint/2010/main" val="2578790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506264"/>
            <a:ext cx="8388424" cy="4154984"/>
          </a:xfrm>
          <a:prstGeom prst="rect">
            <a:avLst/>
          </a:prstGeom>
          <a:solidFill>
            <a:schemeClr val="accent1">
              <a:lumMod val="40000"/>
              <a:lumOff val="60000"/>
              <a:alpha val="37000"/>
            </a:schemeClr>
          </a:solid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اْلآيَاتِ وَالْذِّكْرِ الْحَكِيْمِ، وَتَقَبَّلَ مِنِّىْ وَمِنْكُمْ تِلَاوَتَهُ، إِنَّهُ هُوَ السَّمِيْعُ الْعَلِيْمُ. أَقُوْلُ قَوْلِىْ هَذَا وَأَسْتَغْفِرُ اللهَ الْعَظِيْمَ لِىْ وَلَكُمْ، وَلِسَآئِرِ الْمُسْلِمِيْنَ وَالْمُسْلِمَاتِ، وَالْمُؤْمِنِيْنَ وَالْمُؤْمِنَاتِ فَاسْتَغْفِرُوْهُ، فَيَا فَوْزَ الْمُسْتَغْفِرِيْنَ، وَيَا نَجَاةَ التَّآئِبِيْنَ.</a:t>
            </a:r>
            <a:endParaRPr lang="ms-MY" sz="4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578790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7366491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66328"/>
            <a:ext cx="9144000" cy="9144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 kepada Allah SWT</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0" y="4581128"/>
            <a:ext cx="9144000" cy="1152128"/>
          </a:xfrm>
          <a:prstGeom prst="rect">
            <a:avLst/>
          </a:prstGeom>
          <a:solidFill>
            <a:schemeClr val="bg1">
              <a:alpha val="49000"/>
            </a:schemeClr>
          </a:solid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j-lt"/>
                <a:ea typeface="+mj-ea"/>
                <a:cs typeface="+mj-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j-lt"/>
                <a:ea typeface="+mj-ea"/>
                <a:cs typeface="+mj-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j-ea"/>
                <a:cs typeface="+mj-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9pPr>
          </a:lstStyle>
          <a:p>
            <a:r>
              <a:rPr lang="ms-MY"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 puji-pujian hanya bagi </a:t>
            </a:r>
          </a:p>
          <a:p>
            <a:r>
              <a:rPr lang="ms-MY"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ms-MY"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S.W.T.</a:t>
            </a:r>
            <a:endParaRPr lang="ms-MY"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952253"/>
            <a:ext cx="9144000" cy="1692771"/>
          </a:xfrm>
          <a:prstGeom prst="rect">
            <a:avLst/>
          </a:prstGeom>
          <a:solidFill>
            <a:schemeClr val="bg1">
              <a:alpha val="47000"/>
            </a:schemeClr>
          </a:solidFill>
        </p:spPr>
        <p:txBody>
          <a:bodyPr wrap="square">
            <a:spAutoFit/>
          </a:bodyPr>
          <a:lstStyle/>
          <a:p>
            <a:pPr algn="ctr" rtl="1" fontAlgn="auto">
              <a:spcBef>
                <a:spcPts val="0"/>
              </a:spcBef>
              <a:spcAft>
                <a:spcPts val="0"/>
              </a:spcAft>
              <a:defRPr/>
            </a:pPr>
            <a:r>
              <a:rPr lang="ar-SA" sz="10400" b="1" dirty="0">
                <a:ln w="3175" cmpd="sng">
                  <a:solidFill>
                    <a:schemeClr val="tx1"/>
                  </a:solidFill>
                  <a:prstDash val="solid"/>
                </a:ln>
                <a:effectLst>
                  <a:glow rad="101600">
                    <a:schemeClr val="bg1">
                      <a:alpha val="60000"/>
                    </a:schemeClr>
                  </a:glow>
                </a:effectLst>
                <a:latin typeface="Traditional Arabic" pitchFamily="2" charset="-78"/>
                <a:cs typeface="Traditional Arabic" pitchFamily="2" charset="-78"/>
              </a:rPr>
              <a:t>اَلْحَمْدُ لِلَّهِ</a:t>
            </a:r>
          </a:p>
        </p:txBody>
      </p:sp>
    </p:spTree>
    <p:extLst>
      <p:ext uri="{BB962C8B-B14F-4D97-AF65-F5344CB8AC3E}">
        <p14:creationId xmlns:p14="http://schemas.microsoft.com/office/powerpoint/2010/main" val="2578790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3956981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188640"/>
            <a:ext cx="7358018"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511690"/>
            <a:ext cx="9144000" cy="1862048"/>
          </a:xfrm>
          <a:prstGeom prst="rect">
            <a:avLst/>
          </a:prstGeom>
          <a:noFill/>
        </p:spPr>
        <p:txBody>
          <a:bodyPr wrap="square">
            <a:spAutoFit/>
          </a:bodyPr>
          <a:lstStyle/>
          <a:p>
            <a:pPr algn="ctr" rtl="1">
              <a:defRPr/>
            </a:pPr>
            <a:r>
              <a:rPr lang="ar-SA" sz="115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15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95998"/>
            <a:ext cx="9144000" cy="1077218"/>
          </a:xfrm>
          <a:prstGeom prst="rect">
            <a:avLst/>
          </a:prstGeom>
          <a:solidFill>
            <a:srgbClr val="00B0F0">
              <a:alpha val="69000"/>
            </a:srgbClr>
          </a:solidFill>
          <a:ln w="57150">
            <a:noFill/>
          </a:ln>
        </p:spPr>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578790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5720" y="188640"/>
            <a:ext cx="847728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363030"/>
            <a:ext cx="9144000" cy="1754326"/>
          </a:xfrm>
          <a:prstGeom prst="rect">
            <a:avLst/>
          </a:prstGeom>
          <a:solidFill>
            <a:schemeClr val="accent6">
              <a:lumMod val="75000"/>
              <a:alpha val="22000"/>
            </a:schemeClr>
          </a:solidFill>
          <a:ln>
            <a:noFill/>
          </a:ln>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أَشْهَدُ أَن لَّا إِلَهَ إِلَّا اللهُ</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وَحْدَهُ لَا سَريكَ</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لَه،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627021"/>
            <a:ext cx="9144000" cy="2092881"/>
          </a:xfrm>
          <a:prstGeom prst="rect">
            <a:avLst/>
          </a:prstGeom>
          <a:solidFill>
            <a:srgbClr val="00B0F0">
              <a:alpha val="69000"/>
            </a:srgbClr>
          </a:solidFill>
          <a:ln w="12700">
            <a:noFill/>
          </a:ln>
        </p:spPr>
        <p:txBody>
          <a:bodyPr wrap="square">
            <a:spAutoFit/>
          </a:bodyPr>
          <a:lstStyle/>
          <a:p>
            <a:pPr algn="ctr">
              <a:defRPr/>
            </a:pP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578790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116632"/>
            <a:ext cx="76533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556792"/>
            <a:ext cx="9144000" cy="1631216"/>
          </a:xfrm>
          <a:prstGeom prst="rect">
            <a:avLst/>
          </a:prstGeom>
          <a:solidFill>
            <a:schemeClr val="accent6">
              <a:lumMod val="75000"/>
              <a:alpha val="22000"/>
            </a:schemeClr>
          </a:solidFill>
        </p:spPr>
        <p:txBody>
          <a:bodyPr wrap="square">
            <a:spAutoFit/>
          </a:bodyPr>
          <a:lstStyle/>
          <a:p>
            <a:pPr algn="ctr" rtl="1"/>
            <a:r>
              <a:rPr lang="ar-EG"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a:t>
            </a:r>
            <a:r>
              <a:rPr lang="ar-SA"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سَيِّدِنَا</a:t>
            </a:r>
            <a:r>
              <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مُحَمَّدٍ </a:t>
            </a:r>
            <a:endParaRPr lang="en-US"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a:t>
            </a:r>
            <a:r>
              <a:rPr lang="ar-EG" sz="5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5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a:t>
            </a:r>
            <a:endParaRPr lang="ms-MY" sz="50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348261"/>
            <a:ext cx="9144000" cy="1384995"/>
          </a:xfrm>
          <a:prstGeom prst="rect">
            <a:avLst/>
          </a:prstGeom>
          <a:solidFill>
            <a:srgbClr val="00B0F0">
              <a:alpha val="69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578790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00200" y="260648"/>
            <a:ext cx="6000792"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3917374"/>
            <a:ext cx="9144000" cy="1200329"/>
          </a:xfrm>
          <a:prstGeom prst="rect">
            <a:avLst/>
          </a:prstGeom>
          <a:solidFill>
            <a:srgbClr val="00B0F0">
              <a:alpha val="77000"/>
            </a:srgbClr>
          </a:solidFill>
          <a:ln w="57150">
            <a:noFill/>
          </a:ln>
        </p:spPr>
        <p:txBody>
          <a:bodyPr wrap="square">
            <a:spAutoFit/>
          </a:bodyPr>
          <a:lstStyle/>
          <a:p>
            <a:pPr algn="ctr">
              <a:defRPr/>
            </a:pP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360040" y="1718459"/>
            <a:ext cx="8388424" cy="830997"/>
          </a:xfrm>
          <a:prstGeom prst="rect">
            <a:avLst/>
          </a:prstGeom>
          <a:solidFill>
            <a:schemeClr val="accent6">
              <a:lumMod val="75000"/>
              <a:alpha val="24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فَيَآ أَيُّهَا النَّاسُ، اتَّقُوْا اللهَ تَعَالَى وَأَطِيْعُوْه.</a:t>
            </a:r>
            <a:endParaRPr lang="ms-MY" sz="48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578790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1052203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258717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872861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fontAlgn="base">
              <a:spcBef>
                <a:spcPct val="0"/>
              </a:spcBef>
              <a:spcAft>
                <a:spcPct val="0"/>
              </a:spcAft>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618830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8767" y="4365104"/>
            <a:ext cx="8867007" cy="1938992"/>
          </a:xfrm>
          <a:prstGeom prst="rect">
            <a:avLst/>
          </a:prstGeom>
          <a:solidFill>
            <a:schemeClr val="bg2"/>
          </a:solidFill>
        </p:spPr>
        <p:txBody>
          <a:bodyPr wrap="square" rtlCol="0">
            <a:spAutoFit/>
          </a:bodyPr>
          <a:lstStyle/>
          <a:p>
            <a:pPr fontAlgn="base">
              <a:spcBef>
                <a:spcPct val="0"/>
              </a:spcBef>
              <a:spcAft>
                <a:spcPct val="0"/>
              </a:spcAft>
            </a:pPr>
            <a:r>
              <a:rPr lang="ms-MY" i="1" dirty="0">
                <a:solidFill>
                  <a:prstClr val="black"/>
                </a:solidFill>
                <a:cs typeface="Arial" charset="0"/>
              </a:rPr>
              <a:t>(</a:t>
            </a:r>
            <a:r>
              <a:rPr lang="ms-MY" sz="2000" dirty="0">
                <a:solidFill>
                  <a:prstClr val="black"/>
                </a:solidFill>
                <a:latin typeface="Arial Black" pitchFamily="34" charset="0"/>
                <a:cs typeface="Arial" charset="0"/>
              </a:rPr>
              <a:t>Ya Allah, lembutkanlah hati-hati kami... perbaikilah hubungan antara kami. Dan jadilah kami golongan yang mendapat bimbingan daripadaMu. </a:t>
            </a:r>
          </a:p>
          <a:p>
            <a:pPr fontAlgn="base">
              <a:spcBef>
                <a:spcPct val="0"/>
              </a:spcBef>
              <a:spcAft>
                <a:spcPct val="0"/>
              </a:spcAft>
            </a:pPr>
            <a:r>
              <a:rPr lang="ms-MY" sz="2000" dirty="0">
                <a:solidFill>
                  <a:prstClr val="black"/>
                </a:solidFill>
                <a:latin typeface="Arial Black" pitchFamily="34" charset="0"/>
                <a:cs typeface="Arial" charset="0"/>
              </a:rPr>
              <a:t>Ya Allah.. Perelokkan kesudahan kami dalam segala hal semuanya, dan lindungilah kami daripada kehinaan di dunia dan di akhirat. Wahai Tuhan sekalian alam..)</a:t>
            </a:r>
          </a:p>
        </p:txBody>
      </p:sp>
      <p:sp>
        <p:nvSpPr>
          <p:cNvPr id="6" name="Rectangle 5"/>
          <p:cNvSpPr/>
          <p:nvPr/>
        </p:nvSpPr>
        <p:spPr>
          <a:xfrm>
            <a:off x="250824" y="1498205"/>
            <a:ext cx="8532813" cy="224676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a:t>
            </a:r>
            <a:r>
              <a:rPr lang="ar-YE"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525582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99392"/>
            <a:ext cx="9144000" cy="9144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0" y="3623320"/>
            <a:ext cx="9144000" cy="2232248"/>
          </a:xfrm>
          <a:prstGeom prst="rect">
            <a:avLst/>
          </a:prstGeom>
          <a:solidFill>
            <a:schemeClr val="bg1">
              <a:alpha val="32000"/>
            </a:schemeClr>
          </a:solid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 bersaksi  bahawa sesungguhnya tiada tuhan melainkan Allah Yang Maha Esa, tiada sekutu bagiNya dan juga aku  bersaksi bahawa Nabi Muhammad SAW itu adalah hamba-Nya dan Rasul-Nya.</a:t>
            </a:r>
          </a:p>
        </p:txBody>
      </p:sp>
      <p:sp>
        <p:nvSpPr>
          <p:cNvPr id="5" name="Rectangle 4"/>
          <p:cNvSpPr/>
          <p:nvPr/>
        </p:nvSpPr>
        <p:spPr>
          <a:xfrm>
            <a:off x="-26278" y="1621612"/>
            <a:ext cx="9170277" cy="1569660"/>
          </a:xfrm>
          <a:prstGeom prst="rect">
            <a:avLst/>
          </a:prstGeom>
          <a:solidFill>
            <a:schemeClr val="bg1">
              <a:alpha val="50000"/>
            </a:schemeClr>
          </a:solidFill>
        </p:spPr>
        <p:txBody>
          <a:bodyPr wrap="square">
            <a:spAutoFit/>
          </a:bodyPr>
          <a:lstStyle/>
          <a:p>
            <a:pPr algn="ctr" rtl="1" fontAlgn="auto">
              <a:spcBef>
                <a:spcPts val="0"/>
              </a:spcBef>
              <a:spcAft>
                <a:spcPts val="0"/>
              </a:spcAft>
              <a:defRPr/>
            </a:pPr>
            <a:r>
              <a:rPr lang="ar-SA" sz="4800" b="1" dirty="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وَأَشْهَدُ أَنْ لآ إِلَهَ إِلَّا اللهُ، وَحْدَهُ لاَ شَرِيْكَ لَه، </a:t>
            </a:r>
            <a:endParaRPr lang="en-US" sz="4800" b="1" dirty="0" smtClean="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endParaRPr>
          </a:p>
          <a:p>
            <a:pPr algn="ctr" rtl="1" fontAlgn="auto">
              <a:spcBef>
                <a:spcPts val="0"/>
              </a:spcBef>
              <a:spcAft>
                <a:spcPts val="0"/>
              </a:spcAft>
              <a:defRPr/>
            </a:pPr>
            <a:r>
              <a:rPr lang="ar-SA" sz="4800" b="1" dirty="0" smtClean="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وَأَشْهَدُ </a:t>
            </a:r>
            <a:r>
              <a:rPr lang="ar-SA" sz="4800" b="1" dirty="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أَنَّ مُحَمَّدًا عَبْدُهُ وَرَسُوْلُهُ، اَلْمَبْعُوثُ رَحْمَةً لِلْعَالَمِيْن</a:t>
            </a:r>
          </a:p>
        </p:txBody>
      </p:sp>
    </p:spTree>
    <p:extLst>
      <p:ext uri="{BB962C8B-B14F-4D97-AF65-F5344CB8AC3E}">
        <p14:creationId xmlns:p14="http://schemas.microsoft.com/office/powerpoint/2010/main" val="2578790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5312" y="1686367"/>
            <a:ext cx="8532813" cy="14465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أَعِزَّ الْإِسْلَامَ وَالْمُسْلِمِيْنَ، وَأَذِلَّ الشِّرْكَ وَالْمُشْرِكِيْنَ، وَدَمِّرْ أَعْدَاءَكَ أَعْدَاءَ الدِّيْن وَانْصُرْ عِبَادَكَ الْمُؤْمِنِيْن. </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322956" y="378904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Daulatkan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muliakan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orang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hinakanlah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kesyirikan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orang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Musyrik</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hancurkanlah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musuh-musuh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kemenangan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hamba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fontAlgn="base">
              <a:spcBef>
                <a:spcPct val="0"/>
              </a:spcBef>
              <a:spcAft>
                <a:spcPct val="0"/>
              </a:spcAft>
              <a:defRPr/>
            </a:pP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1177259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0823" y="1348313"/>
            <a:ext cx="8532813" cy="280076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294244" y="4207147"/>
            <a:ext cx="8555511" cy="246221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agama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penjaga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urusan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dunia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didalamnya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tempat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kehidupan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akhirat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tempat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kembali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kehidupan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kebaikan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kematian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kerehatan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kejahatan</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4158745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94244" y="1549236"/>
            <a:ext cx="8555511" cy="48320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Engkaulah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Tuhan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Berkuasa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bersyukur</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kehadrat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mengurniakan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Rahmat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Keberkatan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negeri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ini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terus</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sejahtera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maju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rakyatnya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bersatu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padu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bawah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naungan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 Sultan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Ketua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Agama Islam di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negeri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ini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a:p>
            <a:pPr algn="ctr" fontAlgn="base">
              <a:spcBef>
                <a:spcPct val="0"/>
              </a:spcBef>
              <a:spcAft>
                <a:spcPct val="0"/>
              </a:spcAft>
              <a:defRPr/>
            </a:pPr>
            <a:endPar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fontAlgn="base">
              <a:spcBef>
                <a:spcPct val="0"/>
              </a:spcBef>
              <a:spcAft>
                <a:spcPct val="0"/>
              </a:spcAft>
              <a:defRPr/>
            </a:pP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Justeru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pohon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kehadrat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tetapkanlah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Iman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pegangan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dengan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berpaksikan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akidah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ahli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Sunnah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Wal</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Jemaah.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Peliharalah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ajaran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difatwakan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terkeluar</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ajaran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seperti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Qadyani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Syiah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a:p>
            <a:pPr algn="ctr" fontAlgn="base">
              <a:spcBef>
                <a:spcPct val="0"/>
              </a:spcBef>
              <a:spcAft>
                <a:spcPct val="0"/>
              </a:spcAft>
              <a:defRPr/>
            </a:pP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Terengganu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Tree>
    <p:extLst>
      <p:ext uri="{BB962C8B-B14F-4D97-AF65-F5344CB8AC3E}">
        <p14:creationId xmlns:p14="http://schemas.microsoft.com/office/powerpoint/2010/main" val="3348582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94244" y="1340768"/>
            <a:ext cx="8555511" cy="517064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Rahman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Rahim,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satukanlah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hati-hati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kurniakanlah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rezeki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luas</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lagi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Barakah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kayakanlah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dengan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ilmu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bermanfaat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lindungilah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bala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bencana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a:p>
            <a:pPr algn="ctr" fontAlgn="base">
              <a:spcBef>
                <a:spcPct val="0"/>
              </a:spcBef>
              <a:spcAft>
                <a:spcPct val="0"/>
              </a:spcAft>
              <a:defRPr/>
            </a:pPr>
            <a:endPar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fontAlgn="base">
              <a:spcBef>
                <a:spcPct val="0"/>
              </a:spcBef>
              <a:spcAft>
                <a:spcPct val="0"/>
              </a:spcAft>
              <a:defRPr/>
            </a:pP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Kurniakanlah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petunjuk</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untuk</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mengekalkan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solat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fardu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secara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berjamaah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menunaikan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zakat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mewakafkan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harta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melalui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Majlis</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Agama Islam Dan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Adat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Melayu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Terengganu (MAIDAM),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hamba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pemurah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dengan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menginfakkan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sebahagian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rezeki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Engkau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kurniakan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tabung</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pembinaan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masjid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negeri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Terengganu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diuruskan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oleh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Jabatan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Hal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Ehwal</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Agama Terengganu.</a:t>
            </a:r>
          </a:p>
        </p:txBody>
      </p:sp>
    </p:spTree>
    <p:extLst>
      <p:ext uri="{BB962C8B-B14F-4D97-AF65-F5344CB8AC3E}">
        <p14:creationId xmlns:p14="http://schemas.microsoft.com/office/powerpoint/2010/main" val="10076896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006852"/>
            <a:ext cx="8568952" cy="5878532"/>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Senantiasa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Mendapat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Pertolongan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Hidayah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Taufiq</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Kesihatan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Keselamatan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DariMu</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Pemurah</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Kebawah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Duli</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Mulia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Kami,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Marhum</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Mahmud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Muktafi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Shah,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Limpahilah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a:solidFill>
                  <a:prstClr val="black"/>
                </a:solidFill>
                <a:effectLst>
                  <a:glow rad="101600">
                    <a:prstClr val="white">
                      <a:alpha val="60000"/>
                    </a:prstClr>
                  </a:glow>
                </a:effectLst>
                <a:latin typeface="Adobe Garamond Pro Bold" pitchFamily="18" charset="0"/>
                <a:cs typeface="Arial" charset="0"/>
              </a:rPr>
              <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Sultanah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Nur</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Zahirah</a:t>
            </a:r>
            <a:r>
              <a:rPr lang="en-US" sz="2800" b="1" dirty="0" smtClean="0">
                <a:solidFill>
                  <a:prstClr val="black"/>
                </a:solidFill>
                <a:effectLst>
                  <a:glow rad="101600">
                    <a:prstClr val="white">
                      <a:alpha val="60000"/>
                    </a:prstClr>
                  </a:glow>
                </a:effectLst>
                <a:latin typeface="Adobe Garamond Pro Bold" pitchFamily="18" charset="0"/>
                <a:cs typeface="Arial" charset="0"/>
              </a:rPr>
              <a:t> Terengganu</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Ya</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Ahli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Keluarga</a:t>
            </a:r>
            <a:r>
              <a:rPr lang="en-US" sz="2800" b="1" dirty="0" smtClean="0">
                <a:solidFill>
                  <a:prstClr val="black"/>
                </a:solidFill>
                <a:effectLst>
                  <a:glow rad="101600">
                    <a:prstClr val="white">
                      <a:alpha val="60000"/>
                    </a:prstClr>
                  </a:glow>
                </a:effectLst>
                <a:latin typeface="Adobe Garamond Pro Bold" pitchFamily="18" charset="0"/>
                <a:cs typeface="Arial" charset="0"/>
              </a:rPr>
              <a:t> ,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Keturunan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Kerabat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2794609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283270"/>
            <a:ext cx="8568952" cy="5386090"/>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Para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Ulama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Semua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Pembesar</a:t>
            </a:r>
            <a:r>
              <a:rPr lang="en-US" sz="2800" b="1" dirty="0" smtClean="0">
                <a:solidFill>
                  <a:prstClr val="black"/>
                </a:solidFill>
                <a:effectLst>
                  <a:glow rad="101600">
                    <a:prstClr val="white">
                      <a:alpha val="60000"/>
                    </a:prstClr>
                  </a:glow>
                </a:effectLst>
                <a:latin typeface="Adobe Garamond Pro Bold" pitchFamily="18" charset="0"/>
                <a:cs typeface="Arial" charset="0"/>
              </a:rPr>
              <a:t>, Hakim-hakim,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Pegawai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Kerajaan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Rakyat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Jelata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Dari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Kalangan</a:t>
            </a:r>
            <a:r>
              <a:rPr lang="en-US" sz="2800" b="1" dirty="0" smtClean="0">
                <a:solidFill>
                  <a:prstClr val="black"/>
                </a:solidFill>
                <a:effectLst>
                  <a:glow rad="101600">
                    <a:prstClr val="white">
                      <a:alpha val="60000"/>
                    </a:prstClr>
                  </a:glow>
                </a:effectLst>
                <a:latin typeface="Adobe Garamond Pro Bold" pitchFamily="18" charset="0"/>
                <a:cs typeface="Arial" charset="0"/>
              </a:rPr>
              <a:t> Orang Islam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Mereka</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Beriman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Lelaki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Perempuan</a:t>
            </a:r>
            <a:r>
              <a:rPr lang="en-US" sz="2800" b="1" dirty="0" smtClean="0">
                <a:solidFill>
                  <a:prstClr val="black"/>
                </a:solidFill>
                <a:effectLst>
                  <a:glow rad="101600">
                    <a:prstClr val="white">
                      <a:alpha val="60000"/>
                    </a:prstClr>
                  </a:glow>
                </a:effectLst>
                <a:latin typeface="Adobe Garamond Pro Bold" pitchFamily="18" charset="0"/>
                <a:cs typeface="Arial" charset="0"/>
              </a:rPr>
              <a:t> Di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Dunia</a:t>
            </a:r>
            <a:r>
              <a:rPr lang="en-US" sz="2800" b="1" dirty="0" smtClean="0">
                <a:solidFill>
                  <a:prstClr val="black"/>
                </a:solidFill>
                <a:effectLst>
                  <a:glow rad="101600">
                    <a:prstClr val="white">
                      <a:alpha val="60000"/>
                    </a:prstClr>
                  </a:glow>
                </a:effectLst>
                <a:latin typeface="Adobe Garamond Pro Bold" pitchFamily="18" charset="0"/>
                <a:cs typeface="Arial" charset="0"/>
              </a:rPr>
              <a:t> Dan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Akhirat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Segala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Wahai</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Penyayang</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Muda</a:t>
            </a:r>
            <a:r>
              <a:rPr lang="en-US" sz="2800" b="1" dirty="0" smtClean="0">
                <a:solidFill>
                  <a:prstClr val="black"/>
                </a:solidFill>
                <a:effectLst>
                  <a:glow rad="101600">
                    <a:prstClr val="white">
                      <a:alpha val="60000"/>
                    </a:prstClr>
                  </a:glow>
                </a:effectLst>
                <a:latin typeface="Adobe Garamond Pro Bold" pitchFamily="18" charset="0"/>
                <a:cs typeface="Arial" charset="0"/>
              </a:rPr>
              <a:t> Kami</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Tengku</a:t>
            </a:r>
            <a:r>
              <a:rPr lang="en-US" sz="2800" b="1" dirty="0" smtClean="0">
                <a:solidFill>
                  <a:prstClr val="black"/>
                </a:solidFill>
                <a:effectLst>
                  <a:glow rad="101600">
                    <a:prstClr val="white">
                      <a:alpha val="60000"/>
                    </a:prstClr>
                  </a:glow>
                </a:effectLst>
                <a:latin typeface="Adobe Garamond Pro Bold" pitchFamily="18" charset="0"/>
                <a:cs typeface="Arial" charset="0"/>
              </a:rPr>
              <a:t> Muhammad Ismail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a:t>
            </a:r>
            <a:r>
              <a:rPr lang="en-US" sz="2800" b="1" dirty="0" smtClean="0">
                <a:solidFill>
                  <a:prstClr val="black"/>
                </a:solidFill>
                <a:effectLst>
                  <a:glow rad="101600">
                    <a:prstClr val="white">
                      <a:alpha val="60000"/>
                    </a:prstClr>
                  </a:glow>
                </a:effectLst>
                <a:latin typeface="Adobe Garamond Pro Bold" pitchFamily="18" charset="0"/>
                <a:cs typeface="Arial" charset="0"/>
              </a:rPr>
              <a:t>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12732103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478592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2960804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fontAlgn="base" hangingPunct="0">
              <a:spcBef>
                <a:spcPct val="0"/>
              </a:spcBef>
              <a:spcAft>
                <a:spcPct val="0"/>
              </a:spcAft>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4968495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fontAlgn="base" hangingPunct="0">
              <a:lnSpc>
                <a:spcPct val="90000"/>
              </a:lnSpc>
              <a:spcBef>
                <a:spcPct val="0"/>
              </a:spcBef>
              <a:spcAft>
                <a:spcPct val="0"/>
              </a:spcAft>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7053381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065505"/>
            <a:ext cx="9144000" cy="5047536"/>
          </a:xfrm>
          <a:prstGeom prst="rect">
            <a:avLst/>
          </a:prstGeom>
          <a:solidFill>
            <a:schemeClr val="bg1">
              <a:alpha val="56000"/>
            </a:schemeClr>
          </a:solidFill>
        </p:spPr>
        <p:txBody>
          <a:bodyPr>
            <a:spAutoFit/>
          </a:bodyPr>
          <a:lstStyle/>
          <a:p>
            <a:pPr algn="ctr" fontAlgn="base">
              <a:spcBef>
                <a:spcPct val="0"/>
              </a:spcBef>
              <a:spcAft>
                <a:spcPct val="0"/>
              </a:spcAft>
              <a:defRPr/>
            </a:pPr>
            <a:endParaRPr lang="en-MY" sz="200" b="1" dirty="0">
              <a:solidFill>
                <a:prstClr val="black"/>
              </a:solidFill>
              <a:effectLst>
                <a:outerShdw blurRad="38100" dist="38100" dir="2700000" algn="tl">
                  <a:srgbClr val="000000">
                    <a:alpha val="43137"/>
                  </a:srgbClr>
                </a:outerShdw>
              </a:effectLst>
              <a:cs typeface="Arial" charset="0"/>
            </a:endParaRPr>
          </a:p>
          <a:p>
            <a:pPr marL="457200" indent="-457200" algn="just" fontAlgn="base">
              <a:spcBef>
                <a:spcPct val="0"/>
              </a:spcBef>
              <a:spcAft>
                <a:spcPct val="0"/>
              </a:spcAft>
              <a:buFontTx/>
              <a:buAutoNum type="arabicPeriod"/>
              <a:defRPr/>
            </a:pPr>
            <a:r>
              <a:rPr lang="ms-MY" sz="2200" b="1" dirty="0" smtClean="0">
                <a:solidFill>
                  <a:prstClr val="black"/>
                </a:solidFill>
                <a:latin typeface="Arial" pitchFamily="34" charset="0"/>
                <a:ea typeface="Times New Roman"/>
                <a:cs typeface="Arial" pitchFamily="34" charset="0"/>
              </a:rPr>
              <a:t>TERENGGANU </a:t>
            </a:r>
            <a:r>
              <a:rPr lang="ms-MY" sz="2200" b="1" dirty="0">
                <a:solidFill>
                  <a:prstClr val="black"/>
                </a:solidFill>
                <a:latin typeface="Arial" pitchFamily="34" charset="0"/>
                <a:ea typeface="Times New Roman"/>
                <a:cs typeface="Arial" pitchFamily="34" charset="0"/>
              </a:rPr>
              <a:t>NEGERI TERAWAL MENERIMA ISLAM (SEBELUM 13O3M) DAN TERBUKTI </a:t>
            </a:r>
            <a:r>
              <a:rPr lang="ms-MY" sz="2200" b="1" dirty="0" smtClean="0">
                <a:solidFill>
                  <a:prstClr val="black"/>
                </a:solidFill>
                <a:latin typeface="Arial" pitchFamily="34" charset="0"/>
                <a:ea typeface="Times New Roman"/>
                <a:cs typeface="Arial" pitchFamily="34" charset="0"/>
              </a:rPr>
              <a:t>UNDANG-UNDANG </a:t>
            </a:r>
            <a:r>
              <a:rPr lang="ms-MY" sz="2200" b="1" dirty="0">
                <a:solidFill>
                  <a:prstClr val="black"/>
                </a:solidFill>
                <a:latin typeface="Arial" pitchFamily="34" charset="0"/>
                <a:ea typeface="Times New Roman"/>
                <a:cs typeface="Arial" pitchFamily="34" charset="0"/>
              </a:rPr>
              <a:t>ISLAM TELAH DIAMALKAN </a:t>
            </a:r>
            <a:r>
              <a:rPr lang="ms-MY" sz="2200" b="1" dirty="0" smtClean="0">
                <a:solidFill>
                  <a:prstClr val="black"/>
                </a:solidFill>
                <a:latin typeface="Arial" pitchFamily="34" charset="0"/>
                <a:ea typeface="Times New Roman"/>
                <a:cs typeface="Arial" pitchFamily="34" charset="0"/>
              </a:rPr>
              <a:t>SEMENJAK </a:t>
            </a:r>
            <a:r>
              <a:rPr lang="ms-MY" sz="2200" b="1" dirty="0">
                <a:solidFill>
                  <a:prstClr val="black"/>
                </a:solidFill>
                <a:latin typeface="Arial" pitchFamily="34" charset="0"/>
                <a:ea typeface="Times New Roman"/>
                <a:cs typeface="Arial" pitchFamily="34" charset="0"/>
              </a:rPr>
              <a:t>AWAL LAGI HINGGA LAHIR PERLEMBAGAAN ISLAM "ITQONULMULUK </a:t>
            </a:r>
            <a:r>
              <a:rPr lang="ms-MY" sz="2200" b="1" dirty="0" err="1">
                <a:solidFill>
                  <a:prstClr val="black"/>
                </a:solidFill>
                <a:latin typeface="Arial" pitchFamily="34" charset="0"/>
                <a:ea typeface="Times New Roman"/>
                <a:cs typeface="Arial" pitchFamily="34" charset="0"/>
              </a:rPr>
              <a:t>BITA'DILIS</a:t>
            </a:r>
            <a:r>
              <a:rPr lang="ms-MY" sz="2200" b="1" dirty="0">
                <a:solidFill>
                  <a:prstClr val="black"/>
                </a:solidFill>
                <a:latin typeface="Arial" pitchFamily="34" charset="0"/>
                <a:ea typeface="Times New Roman"/>
                <a:cs typeface="Arial" pitchFamily="34" charset="0"/>
              </a:rPr>
              <a:t> SULUK" TAHUN 1911</a:t>
            </a:r>
            <a:r>
              <a:rPr lang="ms-MY" sz="2200" b="1" dirty="0" smtClean="0">
                <a:solidFill>
                  <a:prstClr val="black"/>
                </a:solidFill>
                <a:latin typeface="Arial" pitchFamily="34" charset="0"/>
                <a:ea typeface="Times New Roman"/>
                <a:cs typeface="Arial" pitchFamily="34" charset="0"/>
              </a:rPr>
              <a:t>.</a:t>
            </a:r>
          </a:p>
          <a:p>
            <a:pPr marL="457200" indent="-457200" algn="just" fontAlgn="base">
              <a:spcBef>
                <a:spcPct val="0"/>
              </a:spcBef>
              <a:spcAft>
                <a:spcPct val="0"/>
              </a:spcAft>
              <a:buFontTx/>
              <a:buAutoNum type="arabicPeriod"/>
              <a:defRPr/>
            </a:pPr>
            <a:endParaRPr lang="ms-MY" sz="2000" b="1" dirty="0">
              <a:solidFill>
                <a:prstClr val="black"/>
              </a:solidFill>
              <a:latin typeface="Arial" pitchFamily="34" charset="0"/>
              <a:ea typeface="Times New Roman"/>
              <a:cs typeface="Arial" pitchFamily="34" charset="0"/>
            </a:endParaRPr>
          </a:p>
          <a:p>
            <a:pPr marL="457200" indent="-457200" algn="just" fontAlgn="base">
              <a:spcBef>
                <a:spcPct val="0"/>
              </a:spcBef>
              <a:spcAft>
                <a:spcPct val="0"/>
              </a:spcAft>
              <a:buFontTx/>
              <a:buAutoNum type="arabicPeriod"/>
              <a:defRPr/>
            </a:pPr>
            <a:r>
              <a:rPr lang="ms-MY" sz="2200" b="1" dirty="0" smtClean="0">
                <a:solidFill>
                  <a:prstClr val="black"/>
                </a:solidFill>
                <a:latin typeface="Arial" pitchFamily="34" charset="0"/>
                <a:ea typeface="Times New Roman"/>
                <a:cs typeface="Arial" pitchFamily="34" charset="0"/>
              </a:rPr>
              <a:t>DENGAN </a:t>
            </a:r>
            <a:r>
              <a:rPr lang="ms-MY" sz="2200" b="1" dirty="0">
                <a:solidFill>
                  <a:prstClr val="black"/>
                </a:solidFill>
                <a:latin typeface="Arial" pitchFamily="34" charset="0"/>
                <a:ea typeface="Times New Roman"/>
                <a:cs typeface="Arial" pitchFamily="34" charset="0"/>
              </a:rPr>
              <a:t>PERLEMBAGAAN INI</a:t>
            </a:r>
            <a:r>
              <a:rPr lang="ms-MY" sz="2200" b="1" dirty="0" smtClean="0">
                <a:solidFill>
                  <a:prstClr val="black"/>
                </a:solidFill>
                <a:latin typeface="Arial" pitchFamily="34" charset="0"/>
                <a:ea typeface="Times New Roman"/>
                <a:cs typeface="Arial" pitchFamily="34" charset="0"/>
              </a:rPr>
              <a:t>:</a:t>
            </a:r>
          </a:p>
          <a:p>
            <a:pPr algn="just" fontAlgn="base">
              <a:spcBef>
                <a:spcPct val="0"/>
              </a:spcBef>
              <a:spcAft>
                <a:spcPct val="0"/>
              </a:spcAft>
              <a:defRPr/>
            </a:pPr>
            <a:r>
              <a:rPr lang="ms-MY" sz="2200" b="1" dirty="0">
                <a:solidFill>
                  <a:prstClr val="black"/>
                </a:solidFill>
                <a:latin typeface="Arial" pitchFamily="34" charset="0"/>
                <a:ea typeface="Times New Roman"/>
                <a:cs typeface="Arial" pitchFamily="34" charset="0"/>
              </a:rPr>
              <a:t>	</a:t>
            </a:r>
            <a:r>
              <a:rPr lang="ms-MY" sz="2200" b="1" dirty="0" smtClean="0">
                <a:solidFill>
                  <a:prstClr val="black"/>
                </a:solidFill>
                <a:latin typeface="Arial" pitchFamily="34" charset="0"/>
                <a:ea typeface="Times New Roman"/>
                <a:cs typeface="Arial" pitchFamily="34" charset="0"/>
              </a:rPr>
              <a:t>i.    BRITISH </a:t>
            </a:r>
            <a:r>
              <a:rPr lang="ms-MY" sz="2200" b="1" dirty="0">
                <a:solidFill>
                  <a:prstClr val="black"/>
                </a:solidFill>
                <a:latin typeface="Arial" pitchFamily="34" charset="0"/>
                <a:ea typeface="Times New Roman"/>
                <a:cs typeface="Arial" pitchFamily="34" charset="0"/>
              </a:rPr>
              <a:t>GAGAL MENCAMPURI URUSAN PENTADBIRAN </a:t>
            </a:r>
            <a:endParaRPr lang="ms-MY" sz="2200" b="1" dirty="0" smtClean="0">
              <a:solidFill>
                <a:prstClr val="black"/>
              </a:solidFill>
              <a:latin typeface="Arial" pitchFamily="34" charset="0"/>
              <a:ea typeface="Times New Roman"/>
              <a:cs typeface="Arial" pitchFamily="34" charset="0"/>
            </a:endParaRPr>
          </a:p>
          <a:p>
            <a:pPr algn="just" fontAlgn="base">
              <a:spcBef>
                <a:spcPct val="0"/>
              </a:spcBef>
              <a:spcAft>
                <a:spcPct val="0"/>
              </a:spcAft>
              <a:defRPr/>
            </a:pPr>
            <a:r>
              <a:rPr lang="ms-MY" sz="2200" b="1" dirty="0">
                <a:solidFill>
                  <a:prstClr val="black"/>
                </a:solidFill>
                <a:latin typeface="Arial" pitchFamily="34" charset="0"/>
                <a:ea typeface="Times New Roman"/>
                <a:cs typeface="Arial" pitchFamily="34" charset="0"/>
              </a:rPr>
              <a:t> </a:t>
            </a:r>
            <a:r>
              <a:rPr lang="ms-MY" sz="2200" b="1" dirty="0" smtClean="0">
                <a:solidFill>
                  <a:prstClr val="black"/>
                </a:solidFill>
                <a:latin typeface="Arial" pitchFamily="34" charset="0"/>
                <a:ea typeface="Times New Roman"/>
                <a:cs typeface="Arial" pitchFamily="34" charset="0"/>
              </a:rPr>
              <a:t>                 NEGERI.</a:t>
            </a:r>
          </a:p>
          <a:p>
            <a:pPr algn="just" fontAlgn="base">
              <a:spcBef>
                <a:spcPct val="0"/>
              </a:spcBef>
              <a:spcAft>
                <a:spcPct val="0"/>
              </a:spcAft>
              <a:defRPr/>
            </a:pPr>
            <a:r>
              <a:rPr lang="ms-MY" sz="2200" b="1" dirty="0">
                <a:solidFill>
                  <a:prstClr val="black"/>
                </a:solidFill>
                <a:latin typeface="Arial" pitchFamily="34" charset="0"/>
                <a:ea typeface="Times New Roman"/>
                <a:cs typeface="Arial" pitchFamily="34" charset="0"/>
              </a:rPr>
              <a:t>	</a:t>
            </a:r>
            <a:r>
              <a:rPr lang="ms-MY" sz="2200" b="1" dirty="0" err="1" smtClean="0">
                <a:solidFill>
                  <a:prstClr val="black"/>
                </a:solidFill>
                <a:latin typeface="Arial" pitchFamily="34" charset="0"/>
                <a:ea typeface="Times New Roman"/>
                <a:cs typeface="Arial" pitchFamily="34" charset="0"/>
              </a:rPr>
              <a:t>ii</a:t>
            </a:r>
            <a:r>
              <a:rPr lang="ms-MY" sz="2200" b="1" dirty="0">
                <a:solidFill>
                  <a:prstClr val="black"/>
                </a:solidFill>
                <a:latin typeface="Arial" pitchFamily="34" charset="0"/>
                <a:ea typeface="Times New Roman"/>
                <a:cs typeface="Arial" pitchFamily="34" charset="0"/>
              </a:rPr>
              <a:t>. </a:t>
            </a:r>
            <a:r>
              <a:rPr lang="ms-MY" sz="2200" b="1" dirty="0" smtClean="0">
                <a:solidFill>
                  <a:prstClr val="black"/>
                </a:solidFill>
                <a:latin typeface="Arial" pitchFamily="34" charset="0"/>
                <a:ea typeface="Times New Roman"/>
                <a:cs typeface="Arial" pitchFamily="34" charset="0"/>
              </a:rPr>
              <a:t>  MENJADIKAN </a:t>
            </a:r>
            <a:r>
              <a:rPr lang="ms-MY" sz="2200" b="1" dirty="0">
                <a:solidFill>
                  <a:prstClr val="black"/>
                </a:solidFill>
                <a:latin typeface="Arial" pitchFamily="34" charset="0"/>
                <a:ea typeface="Times New Roman"/>
                <a:cs typeface="Arial" pitchFamily="34" charset="0"/>
              </a:rPr>
              <a:t>TERENGGANU SEBUAH KERAJAAN </a:t>
            </a:r>
            <a:r>
              <a:rPr lang="ms-MY" sz="2200" b="1" dirty="0" smtClean="0">
                <a:solidFill>
                  <a:prstClr val="black"/>
                </a:solidFill>
                <a:latin typeface="Arial" pitchFamily="34" charset="0"/>
                <a:ea typeface="Times New Roman"/>
                <a:cs typeface="Arial" pitchFamily="34" charset="0"/>
              </a:rPr>
              <a:t>  </a:t>
            </a:r>
          </a:p>
          <a:p>
            <a:pPr algn="just" fontAlgn="base">
              <a:spcBef>
                <a:spcPct val="0"/>
              </a:spcBef>
              <a:spcAft>
                <a:spcPct val="0"/>
              </a:spcAft>
              <a:defRPr/>
            </a:pPr>
            <a:r>
              <a:rPr lang="ms-MY" sz="2200" b="1" dirty="0">
                <a:solidFill>
                  <a:prstClr val="black"/>
                </a:solidFill>
                <a:latin typeface="Arial" pitchFamily="34" charset="0"/>
                <a:ea typeface="Times New Roman"/>
                <a:cs typeface="Arial" pitchFamily="34" charset="0"/>
              </a:rPr>
              <a:t> </a:t>
            </a:r>
            <a:r>
              <a:rPr lang="ms-MY" sz="2200" b="1" dirty="0" smtClean="0">
                <a:solidFill>
                  <a:prstClr val="black"/>
                </a:solidFill>
                <a:latin typeface="Arial" pitchFamily="34" charset="0"/>
                <a:ea typeface="Times New Roman"/>
                <a:cs typeface="Arial" pitchFamily="34" charset="0"/>
              </a:rPr>
              <a:t>                 ISLAM MERDEKA.</a:t>
            </a:r>
          </a:p>
          <a:p>
            <a:pPr algn="just" fontAlgn="base">
              <a:spcBef>
                <a:spcPct val="0"/>
              </a:spcBef>
              <a:spcAft>
                <a:spcPct val="0"/>
              </a:spcAft>
              <a:defRPr/>
            </a:pPr>
            <a:r>
              <a:rPr lang="ms-MY" sz="2200" b="1" dirty="0">
                <a:solidFill>
                  <a:prstClr val="black"/>
                </a:solidFill>
                <a:latin typeface="Arial" pitchFamily="34" charset="0"/>
                <a:ea typeface="Times New Roman"/>
                <a:cs typeface="Arial" pitchFamily="34" charset="0"/>
              </a:rPr>
              <a:t>	</a:t>
            </a:r>
            <a:r>
              <a:rPr lang="ms-MY" sz="2200" b="1" dirty="0" err="1" smtClean="0">
                <a:solidFill>
                  <a:prstClr val="black"/>
                </a:solidFill>
                <a:latin typeface="Arial" pitchFamily="34" charset="0"/>
                <a:ea typeface="Times New Roman"/>
                <a:cs typeface="Arial" pitchFamily="34" charset="0"/>
              </a:rPr>
              <a:t>iii</a:t>
            </a:r>
            <a:r>
              <a:rPr lang="ms-MY" sz="2200" b="1" dirty="0" smtClean="0">
                <a:solidFill>
                  <a:prstClr val="black"/>
                </a:solidFill>
                <a:latin typeface="Arial" pitchFamily="34" charset="0"/>
                <a:ea typeface="Times New Roman"/>
                <a:cs typeface="Arial" pitchFamily="34" charset="0"/>
              </a:rPr>
              <a:t>.  MENDAULATKAN </a:t>
            </a:r>
            <a:r>
              <a:rPr lang="ms-MY" sz="2200" b="1" dirty="0">
                <a:solidFill>
                  <a:prstClr val="black"/>
                </a:solidFill>
                <a:latin typeface="Arial" pitchFamily="34" charset="0"/>
                <a:ea typeface="Times New Roman"/>
                <a:cs typeface="Arial" pitchFamily="34" charset="0"/>
              </a:rPr>
              <a:t>ISLAM</a:t>
            </a:r>
            <a:r>
              <a:rPr lang="ms-MY" sz="2200" b="1" dirty="0" smtClean="0">
                <a:solidFill>
                  <a:prstClr val="black"/>
                </a:solidFill>
                <a:latin typeface="Arial" pitchFamily="34" charset="0"/>
                <a:ea typeface="Times New Roman"/>
                <a:cs typeface="Arial" pitchFamily="34" charset="0"/>
              </a:rPr>
              <a:t>.</a:t>
            </a:r>
          </a:p>
          <a:p>
            <a:pPr algn="just" fontAlgn="base">
              <a:spcBef>
                <a:spcPct val="0"/>
              </a:spcBef>
              <a:spcAft>
                <a:spcPct val="0"/>
              </a:spcAft>
              <a:defRPr/>
            </a:pPr>
            <a:endParaRPr lang="ms-MY" sz="2000" b="1" dirty="0">
              <a:solidFill>
                <a:prstClr val="black"/>
              </a:solidFill>
              <a:latin typeface="Arial" pitchFamily="34" charset="0"/>
              <a:ea typeface="Times New Roman"/>
              <a:cs typeface="Arial" pitchFamily="34" charset="0"/>
            </a:endParaRPr>
          </a:p>
          <a:p>
            <a:pPr marL="457200" indent="-457200" algn="just" fontAlgn="base">
              <a:spcBef>
                <a:spcPct val="0"/>
              </a:spcBef>
              <a:spcAft>
                <a:spcPct val="0"/>
              </a:spcAft>
              <a:buAutoNum type="arabicPeriod" startAt="3"/>
              <a:defRPr/>
            </a:pPr>
            <a:r>
              <a:rPr lang="ms-MY" sz="2000" b="1" dirty="0" smtClean="0">
                <a:solidFill>
                  <a:prstClr val="black"/>
                </a:solidFill>
                <a:latin typeface="Arial" pitchFamily="34" charset="0"/>
                <a:ea typeface="Times New Roman"/>
                <a:cs typeface="Arial" pitchFamily="34" charset="0"/>
              </a:rPr>
              <a:t>DENGAN </a:t>
            </a:r>
            <a:r>
              <a:rPr lang="ms-MY" sz="2000" b="1" dirty="0">
                <a:solidFill>
                  <a:prstClr val="black"/>
                </a:solidFill>
                <a:latin typeface="Arial" pitchFamily="34" charset="0"/>
                <a:ea typeface="Times New Roman"/>
                <a:cs typeface="Arial" pitchFamily="34" charset="0"/>
              </a:rPr>
              <a:t>PERLEMBAGAAN INI JUGA TERENGGANU SELAMAT DARIPADA USAHA PENJAJAH </a:t>
            </a:r>
            <a:r>
              <a:rPr lang="ms-MY" sz="2000" b="1" dirty="0" smtClean="0">
                <a:solidFill>
                  <a:prstClr val="black"/>
                </a:solidFill>
                <a:latin typeface="Arial" pitchFamily="34" charset="0"/>
                <a:ea typeface="Times New Roman"/>
                <a:cs typeface="Arial" pitchFamily="34" charset="0"/>
              </a:rPr>
              <a:t>MENYERAPKAN </a:t>
            </a:r>
            <a:r>
              <a:rPr lang="ms-MY" sz="2000" b="1" dirty="0" err="1">
                <a:solidFill>
                  <a:prstClr val="black"/>
                </a:solidFill>
                <a:latin typeface="Arial" pitchFamily="34" charset="0"/>
                <a:ea typeface="Times New Roman"/>
                <a:cs typeface="Arial" pitchFamily="34" charset="0"/>
              </a:rPr>
              <a:t>DI'AYAH</a:t>
            </a:r>
            <a:r>
              <a:rPr lang="ms-MY" sz="2000" b="1" dirty="0">
                <a:solidFill>
                  <a:prstClr val="black"/>
                </a:solidFill>
                <a:latin typeface="Arial" pitchFamily="34" charset="0"/>
                <a:ea typeface="Times New Roman"/>
                <a:cs typeface="Arial" pitchFamily="34" charset="0"/>
              </a:rPr>
              <a:t> KRISTIAN</a:t>
            </a:r>
            <a:r>
              <a:rPr lang="ms-MY" sz="2000" b="1" dirty="0" smtClean="0">
                <a:solidFill>
                  <a:prstClr val="black"/>
                </a:solidFill>
                <a:latin typeface="Arial" pitchFamily="34" charset="0"/>
                <a:ea typeface="Times New Roman"/>
                <a:cs typeface="Arial" pitchFamily="34" charset="0"/>
              </a:rPr>
              <a:t>.</a:t>
            </a:r>
          </a:p>
        </p:txBody>
      </p:sp>
    </p:spTree>
    <p:extLst>
      <p:ext uri="{BB962C8B-B14F-4D97-AF65-F5344CB8AC3E}">
        <p14:creationId xmlns:p14="http://schemas.microsoft.com/office/powerpoint/2010/main" val="71774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66328"/>
            <a:ext cx="9144000" cy="9144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Keatas</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Junjungan</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18393" y="4191000"/>
            <a:ext cx="9144000" cy="1676400"/>
          </a:xfrm>
          <a:prstGeom prst="rect">
            <a:avLst/>
          </a:prstGeom>
          <a:solidFill>
            <a:schemeClr val="bg1">
              <a:alpha val="60000"/>
            </a:schemeClr>
          </a:solid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 Allah, cucurilah rahmat dan sejahtera ke atas Nabi Muhammad SAW dan ke atas keluarganya, para sahabatnya dan para pengikut baginda sehingga hari pembalasan.</a:t>
            </a:r>
          </a:p>
        </p:txBody>
      </p:sp>
      <p:sp>
        <p:nvSpPr>
          <p:cNvPr id="5" name="Rectangle 4"/>
          <p:cNvSpPr/>
          <p:nvPr/>
        </p:nvSpPr>
        <p:spPr>
          <a:xfrm>
            <a:off x="18393" y="1890698"/>
            <a:ext cx="9144000" cy="1754326"/>
          </a:xfrm>
          <a:prstGeom prst="rect">
            <a:avLst/>
          </a:prstGeom>
          <a:solidFill>
            <a:schemeClr val="bg1">
              <a:alpha val="29000"/>
            </a:schemeClr>
          </a:solidFill>
        </p:spPr>
        <p:txBody>
          <a:bodyPr wrap="square">
            <a:spAutoFit/>
          </a:bodyPr>
          <a:lstStyle/>
          <a:p>
            <a:pPr algn="ctr" rtl="1" fontAlgn="auto">
              <a:spcBef>
                <a:spcPts val="0"/>
              </a:spcBef>
              <a:spcAft>
                <a:spcPts val="0"/>
              </a:spcAft>
              <a:defRPr/>
            </a:pPr>
            <a:r>
              <a:rPr lang="ar-SA" sz="5400" b="1" dirty="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اللَّهُمَّ صَلِّ وَسَلِّمْ عَلَى سَيِّدِنَا وَحَبِيْبِنَا مُحَمَّدٍ وَعَلَى آلِهِ وَأَصْحَابِهِ وَمَنْ تَبِعَهُمْ بِإِحْسَانٍ إِلَى يَوْمِ الدِّين. </a:t>
            </a:r>
            <a:endParaRPr lang="ar-SA" sz="5400" b="1" dirty="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25787903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635765"/>
            <a:ext cx="9144000" cy="3462486"/>
          </a:xfrm>
          <a:prstGeom prst="rect">
            <a:avLst/>
          </a:prstGeom>
          <a:solidFill>
            <a:schemeClr val="bg1">
              <a:alpha val="56000"/>
            </a:schemeClr>
          </a:solidFill>
        </p:spPr>
        <p:txBody>
          <a:bodyPr>
            <a:spAutoFit/>
          </a:bodyPr>
          <a:lstStyle/>
          <a:p>
            <a:pPr algn="ctr" fontAlgn="base">
              <a:spcBef>
                <a:spcPct val="0"/>
              </a:spcBef>
              <a:spcAft>
                <a:spcPct val="0"/>
              </a:spcAft>
              <a:defRPr/>
            </a:pPr>
            <a:endParaRPr lang="en-MY" sz="300" b="1" dirty="0" smtClean="0">
              <a:solidFill>
                <a:prstClr val="black"/>
              </a:solidFill>
              <a:effectLst>
                <a:outerShdw blurRad="38100" dist="38100" dir="2700000" algn="tl">
                  <a:srgbClr val="000000">
                    <a:alpha val="43137"/>
                  </a:srgbClr>
                </a:outerShdw>
              </a:effectLst>
              <a:cs typeface="Arial" charset="0"/>
            </a:endParaRPr>
          </a:p>
          <a:p>
            <a:pPr marL="457200" indent="-457200" algn="just" fontAlgn="base">
              <a:spcBef>
                <a:spcPct val="0"/>
              </a:spcBef>
              <a:spcAft>
                <a:spcPct val="0"/>
              </a:spcAft>
              <a:buAutoNum type="arabicPeriod" startAt="3"/>
              <a:defRPr/>
            </a:pPr>
            <a:endParaRPr lang="ms-MY" sz="2400" b="1" dirty="0" smtClean="0">
              <a:solidFill>
                <a:prstClr val="black"/>
              </a:solidFill>
              <a:latin typeface="Arial" pitchFamily="34" charset="0"/>
              <a:ea typeface="Times New Roman"/>
              <a:cs typeface="Arial" pitchFamily="34" charset="0"/>
            </a:endParaRPr>
          </a:p>
          <a:p>
            <a:pPr marL="457200" indent="-457200" algn="just" fontAlgn="base">
              <a:spcBef>
                <a:spcPct val="0"/>
              </a:spcBef>
              <a:spcAft>
                <a:spcPct val="0"/>
              </a:spcAft>
              <a:buAutoNum type="arabicPeriod" startAt="3"/>
              <a:defRPr/>
            </a:pPr>
            <a:r>
              <a:rPr lang="ms-MY" sz="2400" b="1" dirty="0" smtClean="0">
                <a:solidFill>
                  <a:prstClr val="black"/>
                </a:solidFill>
                <a:latin typeface="Arial" pitchFamily="34" charset="0"/>
                <a:ea typeface="Times New Roman"/>
                <a:cs typeface="Arial" pitchFamily="34" charset="0"/>
              </a:rPr>
              <a:t>ITQON MENJADI BUKTI WUJUDNYA JALINAN MANTAP DI ANTARA KEBIJAKSANAAN (SULTAN) DAN KEARIFAN (ULAMA') DAN MENJADIKAN NEGERI INI AMAN, DAMAI, SEJAHTERA, DIHORMATI LAWAN DAN DIGERUNI LAWAN.</a:t>
            </a:r>
          </a:p>
          <a:p>
            <a:pPr marL="457200" indent="-457200" algn="just" fontAlgn="base">
              <a:spcBef>
                <a:spcPct val="0"/>
              </a:spcBef>
              <a:spcAft>
                <a:spcPct val="0"/>
              </a:spcAft>
              <a:buAutoNum type="arabicPeriod" startAt="3"/>
              <a:defRPr/>
            </a:pPr>
            <a:endParaRPr lang="ms-MY" sz="2400" b="1" dirty="0" smtClean="0">
              <a:solidFill>
                <a:prstClr val="black"/>
              </a:solidFill>
              <a:latin typeface="Arial" pitchFamily="34" charset="0"/>
              <a:ea typeface="Times New Roman"/>
              <a:cs typeface="Arial" pitchFamily="34" charset="0"/>
            </a:endParaRPr>
          </a:p>
          <a:p>
            <a:pPr marL="457200" indent="-457200" algn="just" fontAlgn="base">
              <a:spcBef>
                <a:spcPct val="0"/>
              </a:spcBef>
              <a:spcAft>
                <a:spcPct val="0"/>
              </a:spcAft>
              <a:buAutoNum type="arabicPeriod" startAt="3"/>
              <a:defRPr/>
            </a:pPr>
            <a:r>
              <a:rPr lang="ms-MY" sz="2400" b="1" dirty="0" smtClean="0">
                <a:solidFill>
                  <a:prstClr val="black"/>
                </a:solidFill>
                <a:latin typeface="Arial" pitchFamily="34" charset="0"/>
                <a:ea typeface="Times New Roman"/>
                <a:cs typeface="Arial" pitchFamily="34" charset="0"/>
              </a:rPr>
              <a:t>SEMANGAT ITQONUL MULUK PERLU DIPUPUK DAN DISEGARKAN AGAR KERAJAAN TERUS CAKNA DAN RAKYAT SEJAHTERA.</a:t>
            </a:r>
            <a:endParaRPr lang="ms-MY" sz="2400" b="1" dirty="0" smtClean="0">
              <a:solidFill>
                <a:prstClr val="black"/>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18249626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04" y="117390"/>
            <a:ext cx="9004200" cy="6624736"/>
          </a:xfrm>
        </p:spPr>
      </p:pic>
    </p:spTree>
    <p:extLst>
      <p:ext uri="{BB962C8B-B14F-4D97-AF65-F5344CB8AC3E}">
        <p14:creationId xmlns:p14="http://schemas.microsoft.com/office/powerpoint/2010/main" val="3918011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27384"/>
            <a:ext cx="9144000" cy="9144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Taqwa</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7883" y="3933056"/>
            <a:ext cx="9178995" cy="1745704"/>
          </a:xfrm>
          <a:prstGeom prst="rect">
            <a:avLst/>
          </a:prstGeom>
          <a:solidFill>
            <a:schemeClr val="bg1">
              <a:alpha val="46000"/>
            </a:schemeClr>
          </a:solid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ketaatan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sv-SE"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mudah-mudahan </a:t>
            </a:r>
            <a:r>
              <a:rPr lang="sv-SE"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 hari yang penuh berkat ini menjadikan kita insan yang berjaya di dunia dan akhirat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884" y="1746682"/>
            <a:ext cx="9178995" cy="1754326"/>
          </a:xfrm>
          <a:prstGeom prst="rect">
            <a:avLst/>
          </a:prstGeom>
          <a:solidFill>
            <a:schemeClr val="bg1">
              <a:alpha val="29000"/>
            </a:schemeClr>
          </a:solidFill>
        </p:spPr>
        <p:txBody>
          <a:bodyPr wrap="square">
            <a:spAutoFit/>
          </a:bodyPr>
          <a:lstStyle/>
          <a:p>
            <a:pPr algn="ctr" rtl="1" fontAlgn="auto">
              <a:spcBef>
                <a:spcPts val="0"/>
              </a:spcBef>
              <a:spcAft>
                <a:spcPts val="0"/>
              </a:spcAft>
              <a:defRPr/>
            </a:pPr>
            <a:r>
              <a:rPr lang="ar-SA" sz="5400" b="1" dirty="0" smtClean="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اِتَّقُوا </a:t>
            </a:r>
            <a:r>
              <a:rPr lang="ar-SA" sz="5400" b="1" dirty="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اللهَ وَأُوْصِيْكُمْ وَإيَّايَ بِتَقْوَى الله، </a:t>
            </a:r>
            <a:endParaRPr lang="en-US" sz="5400" b="1" dirty="0" smtClean="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endParaRPr>
          </a:p>
          <a:p>
            <a:pPr algn="ctr" rtl="1" fontAlgn="auto">
              <a:spcBef>
                <a:spcPts val="0"/>
              </a:spcBef>
              <a:spcAft>
                <a:spcPts val="0"/>
              </a:spcAft>
              <a:defRPr/>
            </a:pPr>
            <a:r>
              <a:rPr lang="ar-SA" sz="5400" b="1" dirty="0" smtClean="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فَقَدْ </a:t>
            </a:r>
            <a:r>
              <a:rPr lang="ar-SA" sz="5400" b="1" dirty="0">
                <a:ln w="3175" cmpd="sng">
                  <a:solidFill>
                    <a:sysClr val="windowText" lastClr="000000"/>
                  </a:solidFill>
                  <a:prstDash val="solid"/>
                </a:ln>
                <a:effectLst>
                  <a:glow rad="101600">
                    <a:schemeClr val="bg1">
                      <a:alpha val="60000"/>
                    </a:schemeClr>
                  </a:glow>
                </a:effectLst>
                <a:latin typeface="Traditional Arabic" pitchFamily="2" charset="-78"/>
                <a:cs typeface="Traditional Arabic" pitchFamily="2" charset="-78"/>
              </a:rPr>
              <a:t>فَازَ الْمُتَّقُوْن.</a:t>
            </a:r>
          </a:p>
        </p:txBody>
      </p:sp>
    </p:spTree>
    <p:extLst>
      <p:ext uri="{BB962C8B-B14F-4D97-AF65-F5344CB8AC3E}">
        <p14:creationId xmlns:p14="http://schemas.microsoft.com/office/powerpoint/2010/main" val="2578790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479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517" y="44624"/>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Penemuan</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Batu</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Bersurat</a:t>
            </a:r>
            <a:r>
              <a:rPr lang="en-US" sz="3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Terengganu</a:t>
            </a:r>
            <a:endParaRPr lang="ms-MY" sz="30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411760" y="1484784"/>
            <a:ext cx="4320480" cy="936104"/>
          </a:xfrm>
          <a:prstGeom prst="rect">
            <a:avLst/>
          </a:prstGeom>
          <a:blipFill>
            <a:blip r:embed="rId3"/>
            <a:tile tx="0" ty="0" sx="100000" sy="100000" flip="none" algn="tl"/>
          </a:blip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ms-MY" sz="2800" b="1" dirty="0" smtClean="0">
                <a:effectLst>
                  <a:glow rad="101600">
                    <a:schemeClr val="tx1">
                      <a:alpha val="60000"/>
                    </a:schemeClr>
                  </a:glow>
                  <a:outerShdw blurRad="38100" dist="38100" dir="2700000" algn="tl">
                    <a:srgbClr val="000000">
                      <a:alpha val="43137"/>
                    </a:srgbClr>
                  </a:outerShdw>
                </a:effectLst>
                <a:latin typeface="+mj-lt"/>
              </a:rPr>
              <a:t>Tebing </a:t>
            </a:r>
            <a:r>
              <a:rPr lang="ms-MY" sz="2800" b="1" dirty="0" err="1" smtClean="0">
                <a:effectLst>
                  <a:glow rad="101600">
                    <a:schemeClr val="tx1">
                      <a:alpha val="60000"/>
                    </a:schemeClr>
                  </a:glow>
                  <a:outerShdw blurRad="38100" dist="38100" dir="2700000" algn="tl">
                    <a:srgbClr val="000000">
                      <a:alpha val="43137"/>
                    </a:srgbClr>
                  </a:outerShdw>
                </a:effectLst>
                <a:latin typeface="+mj-lt"/>
              </a:rPr>
              <a:t>Sg</a:t>
            </a:r>
            <a:r>
              <a:rPr lang="ms-MY" sz="2800" b="1" dirty="0" smtClean="0">
                <a:effectLst>
                  <a:glow rad="101600">
                    <a:schemeClr val="tx1">
                      <a:alpha val="60000"/>
                    </a:schemeClr>
                  </a:glow>
                  <a:outerShdw blurRad="38100" dist="38100" dir="2700000" algn="tl">
                    <a:srgbClr val="000000">
                      <a:alpha val="43137"/>
                    </a:srgbClr>
                  </a:outerShdw>
                </a:effectLst>
                <a:latin typeface="+mj-lt"/>
              </a:rPr>
              <a:t>. </a:t>
            </a:r>
            <a:r>
              <a:rPr lang="ms-MY" sz="2800" b="1" dirty="0" err="1" smtClean="0">
                <a:effectLst>
                  <a:glow rad="101600">
                    <a:schemeClr val="tx1">
                      <a:alpha val="60000"/>
                    </a:schemeClr>
                  </a:glow>
                  <a:outerShdw blurRad="38100" dist="38100" dir="2700000" algn="tl">
                    <a:srgbClr val="000000">
                      <a:alpha val="43137"/>
                    </a:srgbClr>
                  </a:outerShdw>
                </a:effectLst>
                <a:latin typeface="+mj-lt"/>
              </a:rPr>
              <a:t>Tersat</a:t>
            </a:r>
            <a:r>
              <a:rPr lang="ms-MY" sz="2800" b="1" dirty="0" smtClean="0">
                <a:effectLst>
                  <a:glow rad="101600">
                    <a:schemeClr val="tx1">
                      <a:alpha val="60000"/>
                    </a:schemeClr>
                  </a:glow>
                  <a:outerShdw blurRad="38100" dist="38100" dir="2700000" algn="tl">
                    <a:srgbClr val="000000">
                      <a:alpha val="43137"/>
                    </a:srgbClr>
                  </a:outerShdw>
                </a:effectLst>
                <a:latin typeface="+mj-lt"/>
              </a:rPr>
              <a:t> </a:t>
            </a:r>
          </a:p>
          <a:p>
            <a:pPr algn="ctr"/>
            <a:r>
              <a:rPr lang="ms-MY" sz="2800" b="1" dirty="0" smtClean="0">
                <a:effectLst>
                  <a:glow rad="101600">
                    <a:schemeClr val="tx1">
                      <a:alpha val="60000"/>
                    </a:schemeClr>
                  </a:glow>
                  <a:outerShdw blurRad="38100" dist="38100" dir="2700000" algn="tl">
                    <a:srgbClr val="000000">
                      <a:alpha val="43137"/>
                    </a:srgbClr>
                  </a:outerShdw>
                </a:effectLst>
                <a:latin typeface="+mj-lt"/>
              </a:rPr>
              <a:t>Kuala Berang</a:t>
            </a:r>
            <a:endParaRPr lang="ms-MY" sz="2800" b="1" dirty="0">
              <a:effectLst>
                <a:glow rad="101600">
                  <a:schemeClr val="tx1">
                    <a:alpha val="60000"/>
                  </a:schemeClr>
                </a:glow>
                <a:outerShdw blurRad="38100" dist="38100" dir="2700000" algn="tl">
                  <a:srgbClr val="000000">
                    <a:alpha val="43137"/>
                  </a:srgbClr>
                </a:outerShdw>
              </a:effectLst>
              <a:latin typeface="+mj-lt"/>
            </a:endParaRPr>
          </a:p>
        </p:txBody>
      </p:sp>
      <p:sp>
        <p:nvSpPr>
          <p:cNvPr id="5" name="Rounded Rectangle 4"/>
          <p:cNvSpPr/>
          <p:nvPr/>
        </p:nvSpPr>
        <p:spPr>
          <a:xfrm>
            <a:off x="971600" y="2780928"/>
            <a:ext cx="7200800" cy="93610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Bukti </a:t>
            </a:r>
            <a:r>
              <a:rPr lang="ms-MY" sz="2400" b="1" dirty="0">
                <a:effectLst>
                  <a:glow rad="101600">
                    <a:schemeClr val="tx1">
                      <a:alpha val="60000"/>
                    </a:schemeClr>
                  </a:glow>
                  <a:outerShdw blurRad="38100" dist="38100" dir="2700000" algn="tl">
                    <a:srgbClr val="000000">
                      <a:alpha val="43137"/>
                    </a:srgbClr>
                  </a:outerShdw>
                </a:effectLst>
                <a:latin typeface="+mj-lt"/>
              </a:rPr>
              <a:t>Islam telah datang ke Terengganu </a:t>
            </a:r>
            <a:endParaRPr lang="ms-MY" sz="2400" b="1" dirty="0" smtClean="0">
              <a:effectLst>
                <a:glow rad="101600">
                  <a:schemeClr val="tx1">
                    <a:alpha val="60000"/>
                  </a:schemeClr>
                </a:glow>
                <a:outerShdw blurRad="38100" dist="38100" dir="2700000" algn="tl">
                  <a:srgbClr val="000000">
                    <a:alpha val="43137"/>
                  </a:srgbClr>
                </a:outerShdw>
              </a:effectLst>
              <a:latin typeface="+mj-lt"/>
            </a:endParaRPr>
          </a:p>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sebelum </a:t>
            </a:r>
            <a:r>
              <a:rPr lang="ms-MY" sz="2400" b="1" dirty="0">
                <a:effectLst>
                  <a:glow rad="101600">
                    <a:schemeClr val="tx1">
                      <a:alpha val="60000"/>
                    </a:schemeClr>
                  </a:glow>
                  <a:outerShdw blurRad="38100" dist="38100" dir="2700000" algn="tl">
                    <a:srgbClr val="000000">
                      <a:alpha val="43137"/>
                    </a:srgbClr>
                  </a:outerShdw>
                </a:effectLst>
                <a:latin typeface="+mj-lt"/>
              </a:rPr>
              <a:t>tahun 1303 </a:t>
            </a:r>
            <a:r>
              <a:rPr lang="ms-MY" sz="2400" b="1" dirty="0" smtClean="0">
                <a:effectLst>
                  <a:glow rad="101600">
                    <a:schemeClr val="tx1">
                      <a:alpha val="60000"/>
                    </a:schemeClr>
                  </a:glow>
                  <a:outerShdw blurRad="38100" dist="38100" dir="2700000" algn="tl">
                    <a:srgbClr val="000000">
                      <a:alpha val="43137"/>
                    </a:srgbClr>
                  </a:outerShdw>
                </a:effectLst>
                <a:latin typeface="+mj-lt"/>
              </a:rPr>
              <a:t>M. </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6" name="Rounded Rectangle 5"/>
          <p:cNvSpPr/>
          <p:nvPr/>
        </p:nvSpPr>
        <p:spPr>
          <a:xfrm>
            <a:off x="971599" y="4077072"/>
            <a:ext cx="7200801" cy="10081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mj-lt"/>
                <a:ea typeface="Times New Roman"/>
              </a:rPr>
              <a:t>Bukti </a:t>
            </a:r>
            <a:r>
              <a:rPr lang="ms-MY" sz="2400" b="1" dirty="0">
                <a:effectLst>
                  <a:glow rad="101600">
                    <a:schemeClr val="tx1">
                      <a:alpha val="60000"/>
                    </a:schemeClr>
                  </a:glow>
                  <a:outerShdw blurRad="38100" dist="38100" dir="2700000" algn="tl">
                    <a:srgbClr val="000000">
                      <a:alpha val="43137"/>
                    </a:srgbClr>
                  </a:outerShdw>
                </a:effectLst>
                <a:latin typeface="+mj-lt"/>
                <a:ea typeface="Times New Roman"/>
              </a:rPr>
              <a:t>bahawa undang-undang Islam juga telah diamalkan di Negeri Terengganu</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7" name="Left-Up Arrow 6"/>
          <p:cNvSpPr/>
          <p:nvPr/>
        </p:nvSpPr>
        <p:spPr>
          <a:xfrm flipV="1">
            <a:off x="6491839" y="2140499"/>
            <a:ext cx="576064" cy="784445"/>
          </a:xfrm>
          <a:prstGeom prst="leftUp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578790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517" y="161256"/>
            <a:ext cx="9144000" cy="64807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dirty="0">
                <a:solidFill>
                  <a:schemeClr val="bg1"/>
                </a:solidFill>
                <a:effectLst>
                  <a:glow rad="101600">
                    <a:schemeClr val="tx1">
                      <a:alpha val="60000"/>
                    </a:schemeClr>
                  </a:glow>
                </a:effectLst>
              </a:rPr>
              <a:t>Itqanul Muluk bi Ta’dil al-suluk. </a:t>
            </a:r>
            <a:endParaRPr lang="ms-MY" sz="3200" b="1" dirty="0">
              <a:solidFill>
                <a:schemeClr val="bg1"/>
              </a:solidFill>
              <a:effectLst>
                <a:glow rad="101600">
                  <a:schemeClr val="tx1">
                    <a:alpha val="60000"/>
                  </a:schemeClr>
                </a:glow>
              </a:effectLst>
            </a:endParaRPr>
          </a:p>
        </p:txBody>
      </p:sp>
      <p:sp>
        <p:nvSpPr>
          <p:cNvPr id="5" name="Rectangle 4"/>
          <p:cNvSpPr/>
          <p:nvPr/>
        </p:nvSpPr>
        <p:spPr>
          <a:xfrm>
            <a:off x="395536" y="1025352"/>
            <a:ext cx="8280920" cy="93610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Perlembagaan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Negeri</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Yang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Mendaulatkan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Islam </a:t>
            </a:r>
          </a:p>
          <a:p>
            <a:pPr algn="ct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seawal</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tahun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1911</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mj-lt"/>
            </a:endParaRPr>
          </a:p>
        </p:txBody>
      </p:sp>
      <p:sp>
        <p:nvSpPr>
          <p:cNvPr id="6" name="Rectangle 5"/>
          <p:cNvSpPr/>
          <p:nvPr/>
        </p:nvSpPr>
        <p:spPr>
          <a:xfrm>
            <a:off x="971600" y="2033464"/>
            <a:ext cx="7776864" cy="93610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Menjadikan Islam sebagai agama rasmi negeri</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7" name="Right Arrow 6"/>
          <p:cNvSpPr/>
          <p:nvPr/>
        </p:nvSpPr>
        <p:spPr>
          <a:xfrm>
            <a:off x="251520" y="2177480"/>
            <a:ext cx="576064" cy="432048"/>
          </a:xfrm>
          <a:prstGeom prst="rightArrow">
            <a:avLst/>
          </a:prstGeom>
          <a:solidFill>
            <a:schemeClr val="accent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ms-MY" sz="2000" b="1" dirty="0">
              <a:effectLst>
                <a:glow rad="101600">
                  <a:schemeClr val="tx1">
                    <a:alpha val="60000"/>
                  </a:schemeClr>
                </a:glow>
                <a:outerShdw blurRad="38100" dist="38100" dir="2700000" algn="tl">
                  <a:srgbClr val="000000">
                    <a:alpha val="43137"/>
                  </a:srgbClr>
                </a:outerShdw>
              </a:effectLst>
            </a:endParaRPr>
          </a:p>
        </p:txBody>
      </p:sp>
      <p:sp>
        <p:nvSpPr>
          <p:cNvPr id="8" name="Right Arrow 7"/>
          <p:cNvSpPr/>
          <p:nvPr/>
        </p:nvSpPr>
        <p:spPr>
          <a:xfrm>
            <a:off x="225949" y="3041576"/>
            <a:ext cx="576064" cy="432048"/>
          </a:xfrm>
          <a:prstGeom prst="rightArrow">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ms-MY" sz="2000" b="1" dirty="0">
              <a:effectLst>
                <a:glow rad="101600">
                  <a:schemeClr val="tx1">
                    <a:alpha val="60000"/>
                  </a:schemeClr>
                </a:glow>
                <a:outerShdw blurRad="38100" dist="38100" dir="2700000" algn="tl">
                  <a:srgbClr val="000000">
                    <a:alpha val="43137"/>
                  </a:srgbClr>
                </a:outerShdw>
              </a:effectLst>
            </a:endParaRPr>
          </a:p>
        </p:txBody>
      </p:sp>
      <p:sp>
        <p:nvSpPr>
          <p:cNvPr id="9" name="Right Arrow 8"/>
          <p:cNvSpPr/>
          <p:nvPr/>
        </p:nvSpPr>
        <p:spPr>
          <a:xfrm>
            <a:off x="251520" y="3905672"/>
            <a:ext cx="576064" cy="432048"/>
          </a:xfrm>
          <a:prstGeom prst="rightArrow">
            <a:avLst/>
          </a:prstGeom>
          <a:solidFill>
            <a:srgbClr val="00B05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ms-MY" sz="2000" b="1" dirty="0">
              <a:effectLst>
                <a:glow rad="101600">
                  <a:schemeClr val="tx1">
                    <a:alpha val="60000"/>
                  </a:schemeClr>
                </a:glow>
                <a:outerShdw blurRad="38100" dist="38100" dir="2700000" algn="tl">
                  <a:srgbClr val="000000">
                    <a:alpha val="43137"/>
                  </a:srgbClr>
                </a:outerShdw>
              </a:effectLst>
            </a:endParaRPr>
          </a:p>
        </p:txBody>
      </p:sp>
      <p:sp>
        <p:nvSpPr>
          <p:cNvPr id="10" name="Rectangle 9"/>
          <p:cNvSpPr/>
          <p:nvPr/>
        </p:nvSpPr>
        <p:spPr>
          <a:xfrm>
            <a:off x="971600" y="3041576"/>
            <a:ext cx="7776864" cy="720080"/>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Menjadikan </a:t>
            </a:r>
            <a:r>
              <a:rPr lang="ms-MY" sz="2400" b="1" dirty="0">
                <a:effectLst>
                  <a:glow rad="101600">
                    <a:schemeClr val="tx1">
                      <a:alpha val="60000"/>
                    </a:schemeClr>
                  </a:glow>
                  <a:outerShdw blurRad="38100" dist="38100" dir="2700000" algn="tl">
                    <a:srgbClr val="000000">
                      <a:alpha val="43137"/>
                    </a:srgbClr>
                  </a:outerShdw>
                </a:effectLst>
                <a:latin typeface="+mj-lt"/>
              </a:rPr>
              <a:t>negeri Terengganu sebagai </a:t>
            </a:r>
            <a:endParaRPr lang="ms-MY" sz="2400" b="1" dirty="0" smtClean="0">
              <a:effectLst>
                <a:glow rad="101600">
                  <a:schemeClr val="tx1">
                    <a:alpha val="60000"/>
                  </a:schemeClr>
                </a:glow>
                <a:outerShdw blurRad="38100" dist="38100" dir="2700000" algn="tl">
                  <a:srgbClr val="000000">
                    <a:alpha val="43137"/>
                  </a:srgbClr>
                </a:outerShdw>
              </a:effectLst>
              <a:latin typeface="+mj-lt"/>
            </a:endParaRPr>
          </a:p>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Kerajaan </a:t>
            </a:r>
            <a:r>
              <a:rPr lang="ms-MY" sz="2400" b="1" dirty="0">
                <a:effectLst>
                  <a:glow rad="101600">
                    <a:schemeClr val="tx1">
                      <a:alpha val="60000"/>
                    </a:schemeClr>
                  </a:glow>
                  <a:outerShdw blurRad="38100" dist="38100" dir="2700000" algn="tl">
                    <a:srgbClr val="000000">
                      <a:alpha val="43137"/>
                    </a:srgbClr>
                  </a:outerShdw>
                </a:effectLst>
                <a:latin typeface="+mj-lt"/>
              </a:rPr>
              <a:t>Melayu Islam</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11" name="Rectangle 10"/>
          <p:cNvSpPr/>
          <p:nvPr/>
        </p:nvSpPr>
        <p:spPr>
          <a:xfrm>
            <a:off x="971600" y="3833664"/>
            <a:ext cx="7776864" cy="792088"/>
          </a:xfrm>
          <a:prstGeom prst="rect">
            <a:avLst/>
          </a:prstGeom>
          <a:solidFill>
            <a:srgbClr val="00B05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fi-FI" sz="2400" b="1" dirty="0">
                <a:effectLst>
                  <a:glow rad="101600">
                    <a:schemeClr val="tx1">
                      <a:alpha val="60000"/>
                    </a:schemeClr>
                  </a:glow>
                  <a:outerShdw blurRad="38100" dist="38100" dir="2700000" algn="tl">
                    <a:srgbClr val="000000">
                      <a:alpha val="43137"/>
                    </a:srgbClr>
                  </a:outerShdw>
                </a:effectLst>
                <a:latin typeface="+mj-lt"/>
              </a:rPr>
              <a:t>Kesungguhan Raja Menyempurnakan Perjalanan Pemerintahan Yang Adil</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12" name="Rectangle 11"/>
          <p:cNvSpPr/>
          <p:nvPr/>
        </p:nvSpPr>
        <p:spPr>
          <a:xfrm>
            <a:off x="971600" y="4697760"/>
            <a:ext cx="7776864" cy="792088"/>
          </a:xfrm>
          <a:prstGeom prst="rect">
            <a:avLst/>
          </a:prstGeom>
          <a:solidFill>
            <a:schemeClr val="accent2">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ms-MY" sz="2400" b="1" dirty="0" err="1">
                <a:effectLst>
                  <a:glow rad="101600">
                    <a:schemeClr val="tx1">
                      <a:alpha val="60000"/>
                    </a:schemeClr>
                  </a:glow>
                  <a:outerShdw blurRad="38100" dist="38100" dir="2700000" algn="tl">
                    <a:srgbClr val="000000">
                      <a:alpha val="43137"/>
                    </a:srgbClr>
                  </a:outerShdw>
                </a:effectLst>
                <a:latin typeface="+mj-lt"/>
              </a:rPr>
              <a:t>Undang-Undang</a:t>
            </a:r>
            <a:r>
              <a:rPr lang="ms-MY" sz="2400" b="1" dirty="0">
                <a:effectLst>
                  <a:glow rad="101600">
                    <a:schemeClr val="tx1">
                      <a:alpha val="60000"/>
                    </a:schemeClr>
                  </a:glow>
                  <a:outerShdw blurRad="38100" dist="38100" dir="2700000" algn="tl">
                    <a:srgbClr val="000000">
                      <a:alpha val="43137"/>
                    </a:srgbClr>
                  </a:outerShdw>
                </a:effectLst>
                <a:latin typeface="+mj-lt"/>
              </a:rPr>
              <a:t> Bagi Diri Kerajaan Terengganu</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
        <p:nvSpPr>
          <p:cNvPr id="13" name="Right Arrow 12"/>
          <p:cNvSpPr/>
          <p:nvPr/>
        </p:nvSpPr>
        <p:spPr>
          <a:xfrm>
            <a:off x="225949" y="4841776"/>
            <a:ext cx="576064" cy="432048"/>
          </a:xfrm>
          <a:prstGeom prst="rightArrow">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ms-MY" sz="2000" b="1" dirty="0">
              <a:effectLst>
                <a:glow rad="101600">
                  <a:schemeClr val="tx1">
                    <a:alpha val="60000"/>
                  </a:schemeClr>
                </a:glow>
                <a:outerShdw blurRad="38100" dist="38100" dir="2700000" algn="tl">
                  <a:srgbClr val="000000">
                    <a:alpha val="43137"/>
                  </a:srgbClr>
                </a:outerShdw>
              </a:effectLst>
            </a:endParaRPr>
          </a:p>
        </p:txBody>
      </p:sp>
      <p:sp>
        <p:nvSpPr>
          <p:cNvPr id="14" name="Rectangle 13"/>
          <p:cNvSpPr/>
          <p:nvPr/>
        </p:nvSpPr>
        <p:spPr>
          <a:xfrm>
            <a:off x="225949" y="5489848"/>
            <a:ext cx="8810547" cy="119675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Dimasyhurkan </a:t>
            </a:r>
            <a:r>
              <a:rPr lang="ms-MY" sz="2400" b="1" dirty="0">
                <a:effectLst>
                  <a:glow rad="101600">
                    <a:schemeClr val="tx1">
                      <a:alpha val="60000"/>
                    </a:schemeClr>
                  </a:glow>
                  <a:outerShdw blurRad="38100" dist="38100" dir="2700000" algn="tl">
                    <a:srgbClr val="000000">
                      <a:alpha val="43137"/>
                    </a:srgbClr>
                  </a:outerShdw>
                </a:effectLst>
                <a:latin typeface="+mj-lt"/>
              </a:rPr>
              <a:t>pada 11 Zulkaedah 1329H bersamaan </a:t>
            </a:r>
            <a:endParaRPr lang="ms-MY" sz="2400" b="1" dirty="0" smtClean="0">
              <a:effectLst>
                <a:glow rad="101600">
                  <a:schemeClr val="tx1">
                    <a:alpha val="60000"/>
                  </a:schemeClr>
                </a:glow>
                <a:outerShdw blurRad="38100" dist="38100" dir="2700000" algn="tl">
                  <a:srgbClr val="000000">
                    <a:alpha val="43137"/>
                  </a:srgbClr>
                </a:outerShdw>
              </a:effectLst>
              <a:latin typeface="+mj-lt"/>
            </a:endParaRPr>
          </a:p>
          <a:p>
            <a:pPr algn="ctr"/>
            <a:r>
              <a:rPr lang="ms-MY" sz="2400" b="1" dirty="0" smtClean="0">
                <a:effectLst>
                  <a:glow rad="101600">
                    <a:schemeClr val="tx1">
                      <a:alpha val="60000"/>
                    </a:schemeClr>
                  </a:glow>
                  <a:outerShdw blurRad="38100" dist="38100" dir="2700000" algn="tl">
                    <a:srgbClr val="000000">
                      <a:alpha val="43137"/>
                    </a:srgbClr>
                  </a:outerShdw>
                </a:effectLst>
                <a:latin typeface="+mj-lt"/>
              </a:rPr>
              <a:t>2 </a:t>
            </a:r>
            <a:r>
              <a:rPr lang="ms-MY" sz="2400" b="1" dirty="0">
                <a:effectLst>
                  <a:glow rad="101600">
                    <a:schemeClr val="tx1">
                      <a:alpha val="60000"/>
                    </a:schemeClr>
                  </a:glow>
                  <a:outerShdw blurRad="38100" dist="38100" dir="2700000" algn="tl">
                    <a:srgbClr val="000000">
                      <a:alpha val="43137"/>
                    </a:srgbClr>
                  </a:outerShdw>
                </a:effectLst>
                <a:latin typeface="+mj-lt"/>
              </a:rPr>
              <a:t>November 1911M sebagai sebuah perlembagaan Kerajaan Melayu Terengganu.</a:t>
            </a:r>
            <a:endParaRPr lang="ms-MY" sz="2400" b="1" dirty="0">
              <a:effectLst>
                <a:glow rad="101600">
                  <a:schemeClr val="tx1">
                    <a:alpha val="60000"/>
                  </a:schemeClr>
                </a:glow>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578790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72417" y="116632"/>
            <a:ext cx="8352928"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Itqanul</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Muluk</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Telah</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Mengangkat</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Tinggi</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Agama Islam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Sebagai</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mj-lt"/>
              </a:rPr>
              <a:t> Agama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mj-lt"/>
              </a:rPr>
              <a:t>Negeri</a:t>
            </a:r>
            <a:endParaRPr lang="ms-MY" sz="3200" b="1" dirty="0">
              <a:effectLst>
                <a:glow rad="101600">
                  <a:schemeClr val="tx1">
                    <a:alpha val="60000"/>
                  </a:schemeClr>
                </a:glow>
                <a:outerShdw blurRad="38100" dist="38100" dir="2700000" algn="tl">
                  <a:srgbClr val="000000">
                    <a:alpha val="43137"/>
                  </a:srgbClr>
                </a:outerShdw>
              </a:effectLst>
              <a:latin typeface="+mj-lt"/>
            </a:endParaRPr>
          </a:p>
        </p:txBody>
      </p:sp>
      <p:sp>
        <p:nvSpPr>
          <p:cNvPr id="4" name="Rounded Rectangle 3"/>
          <p:cNvSpPr/>
          <p:nvPr/>
        </p:nvSpPr>
        <p:spPr>
          <a:xfrm>
            <a:off x="755576" y="1556792"/>
            <a:ext cx="7632848" cy="45365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ms-MY" sz="2600" b="1" dirty="0">
                <a:effectLst>
                  <a:glow rad="101600">
                    <a:schemeClr val="tx1">
                      <a:alpha val="60000"/>
                    </a:schemeClr>
                  </a:glow>
                  <a:outerShdw blurRad="38100" dist="38100" dir="2700000" algn="tl">
                    <a:srgbClr val="000000">
                      <a:alpha val="43137"/>
                    </a:srgbClr>
                  </a:outerShdw>
                </a:effectLst>
                <a:latin typeface="+mj-lt"/>
              </a:rPr>
              <a:t>“Sesungguhnya telah disifatkan dan disebutkan dan ditetapkan selama-lamanya Kerajaan Terengganu ini, kerajaan </a:t>
            </a:r>
            <a:r>
              <a:rPr lang="ms-MY" sz="2600" b="1" dirty="0" err="1">
                <a:effectLst>
                  <a:glow rad="101600">
                    <a:schemeClr val="tx1">
                      <a:alpha val="60000"/>
                    </a:schemeClr>
                  </a:glow>
                  <a:outerShdw blurRad="38100" dist="38100" dir="2700000" algn="tl">
                    <a:srgbClr val="000000">
                      <a:alpha val="43137"/>
                    </a:srgbClr>
                  </a:outerShdw>
                </a:effectLst>
                <a:latin typeface="+mj-lt"/>
              </a:rPr>
              <a:t>Islamiyyah</a:t>
            </a:r>
            <a:r>
              <a:rPr lang="ms-MY" sz="2600" b="1" dirty="0">
                <a:effectLst>
                  <a:glow rad="101600">
                    <a:schemeClr val="tx1">
                      <a:alpha val="60000"/>
                    </a:schemeClr>
                  </a:glow>
                  <a:outerShdw blurRad="38100" dist="38100" dir="2700000" algn="tl">
                    <a:srgbClr val="000000">
                      <a:alpha val="43137"/>
                    </a:srgbClr>
                  </a:outerShdw>
                </a:effectLst>
                <a:latin typeface="+mj-lt"/>
              </a:rPr>
              <a:t> </a:t>
            </a:r>
            <a:r>
              <a:rPr lang="ms-MY" sz="2600" b="1" dirty="0" err="1">
                <a:effectLst>
                  <a:glow rad="101600">
                    <a:schemeClr val="tx1">
                      <a:alpha val="60000"/>
                    </a:schemeClr>
                  </a:glow>
                  <a:outerShdw blurRad="38100" dist="38100" dir="2700000" algn="tl">
                    <a:srgbClr val="000000">
                      <a:alpha val="43137"/>
                    </a:srgbClr>
                  </a:outerShdw>
                </a:effectLst>
                <a:latin typeface="+mj-lt"/>
              </a:rPr>
              <a:t>Malayuwiyyah</a:t>
            </a:r>
            <a:r>
              <a:rPr lang="ms-MY" sz="2600" b="1" dirty="0">
                <a:effectLst>
                  <a:glow rad="101600">
                    <a:schemeClr val="tx1">
                      <a:alpha val="60000"/>
                    </a:schemeClr>
                  </a:glow>
                  <a:outerShdw blurRad="38100" dist="38100" dir="2700000" algn="tl">
                    <a:srgbClr val="000000">
                      <a:alpha val="43137"/>
                    </a:srgbClr>
                  </a:outerShdw>
                </a:effectLst>
                <a:latin typeface="+mj-lt"/>
              </a:rPr>
              <a:t> ialah dikatakan agama negeri dan kerajaan, maka tiadalah boleh sekali-kali sebarang agama lain </a:t>
            </a:r>
            <a:r>
              <a:rPr lang="ms-MY" sz="2600" b="1" dirty="0" err="1">
                <a:effectLst>
                  <a:glow rad="101600">
                    <a:schemeClr val="tx1">
                      <a:alpha val="60000"/>
                    </a:schemeClr>
                  </a:glow>
                  <a:outerShdw blurRad="38100" dist="38100" dir="2700000" algn="tl">
                    <a:srgbClr val="000000">
                      <a:alpha val="43137"/>
                    </a:srgbClr>
                  </a:outerShdw>
                </a:effectLst>
                <a:latin typeface="+mj-lt"/>
              </a:rPr>
              <a:t>dijadi</a:t>
            </a:r>
            <a:r>
              <a:rPr lang="ms-MY" sz="2600" b="1" dirty="0">
                <a:effectLst>
                  <a:glow rad="101600">
                    <a:schemeClr val="tx1">
                      <a:alpha val="60000"/>
                    </a:schemeClr>
                  </a:glow>
                  <a:outerShdw blurRad="38100" dist="38100" dir="2700000" algn="tl">
                    <a:srgbClr val="000000">
                      <a:alpha val="43137"/>
                    </a:srgbClr>
                  </a:outerShdw>
                </a:effectLst>
                <a:latin typeface="+mj-lt"/>
              </a:rPr>
              <a:t> atau disebut agama negeri sekalipun banyak segala bangsa dan agama diamankan dan dibenarkan masuk diam di dalam negeri dan jajahan Terengganu.”</a:t>
            </a:r>
            <a:endParaRPr lang="ms-MY" sz="2600" b="1" dirty="0">
              <a:effectLst>
                <a:glow rad="101600">
                  <a:schemeClr val="tx1">
                    <a:alpha val="60000"/>
                  </a:schemeClr>
                </a:glow>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578790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1776</Words>
  <Application>Microsoft Office PowerPoint</Application>
  <PresentationFormat>On-screen Show (4:3)</PresentationFormat>
  <Paragraphs>163</Paragraphs>
  <Slides>41</Slides>
  <Notes>0</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7</cp:revision>
  <dcterms:created xsi:type="dcterms:W3CDTF">2019-10-30T01:13:02Z</dcterms:created>
  <dcterms:modified xsi:type="dcterms:W3CDTF">2019-10-31T08:28:11Z</dcterms:modified>
</cp:coreProperties>
</file>